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48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9FF2E-3196-4034-B8B3-BD0495A9F7F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28AE805-9541-4F57-A5B6-7B942FF14738}">
      <dgm:prSet phldrT="[Metin]" phldr="0"/>
      <dgm:spPr/>
      <dgm:t>
        <a:bodyPr/>
        <a:lstStyle/>
        <a:p>
          <a:r>
            <a:rPr lang="tr-TR" dirty="0" err="1"/>
            <a:t>SpaceX</a:t>
          </a:r>
          <a:r>
            <a:rPr lang="tr-TR" dirty="0"/>
            <a:t> API URL</a:t>
          </a:r>
        </a:p>
      </dgm:t>
    </dgm:pt>
    <dgm:pt modelId="{C8722F64-9F8A-4DBE-86AA-DAC3045FCD58}" type="parTrans" cxnId="{8A5863ED-E42B-417B-823A-C885630C8A87}">
      <dgm:prSet/>
      <dgm:spPr/>
      <dgm:t>
        <a:bodyPr/>
        <a:lstStyle/>
        <a:p>
          <a:endParaRPr lang="tr-TR"/>
        </a:p>
      </dgm:t>
    </dgm:pt>
    <dgm:pt modelId="{6D4C8EC0-C7F1-4F07-A49F-DB2A85145900}" type="sibTrans" cxnId="{8A5863ED-E42B-417B-823A-C885630C8A87}">
      <dgm:prSet/>
      <dgm:spPr/>
      <dgm:t>
        <a:bodyPr/>
        <a:lstStyle/>
        <a:p>
          <a:endParaRPr lang="tr-TR"/>
        </a:p>
      </dgm:t>
    </dgm:pt>
    <dgm:pt modelId="{77520CC6-C20E-43CD-99CE-A42A28286D11}">
      <dgm:prSet phldrT="[Metin]" phldr="0"/>
      <dgm:spPr/>
      <dgm:t>
        <a:bodyPr/>
        <a:lstStyle/>
        <a:p>
          <a:r>
            <a:rPr lang="tr-TR"/>
            <a:t>GET Request</a:t>
          </a:r>
          <a:endParaRPr lang="tr-TR" dirty="0"/>
        </a:p>
      </dgm:t>
    </dgm:pt>
    <dgm:pt modelId="{F4327E30-E145-4899-909E-74CD5C132FCA}" type="parTrans" cxnId="{BA687D1E-A835-461E-A49B-3741A05D7CED}">
      <dgm:prSet/>
      <dgm:spPr/>
      <dgm:t>
        <a:bodyPr/>
        <a:lstStyle/>
        <a:p>
          <a:endParaRPr lang="tr-TR"/>
        </a:p>
      </dgm:t>
    </dgm:pt>
    <dgm:pt modelId="{E3CC8BE4-F885-4198-B184-F32C2E74ECEC}" type="sibTrans" cxnId="{BA687D1E-A835-461E-A49B-3741A05D7CED}">
      <dgm:prSet/>
      <dgm:spPr/>
      <dgm:t>
        <a:bodyPr/>
        <a:lstStyle/>
        <a:p>
          <a:endParaRPr lang="tr-TR"/>
        </a:p>
      </dgm:t>
    </dgm:pt>
    <dgm:pt modelId="{A98649AC-2884-41EA-8455-1BBFD378A23D}">
      <dgm:prSet phldrT="[Metin]" phldr="0"/>
      <dgm:spPr/>
      <dgm:t>
        <a:bodyPr/>
        <a:lstStyle/>
        <a:p>
          <a:r>
            <a:rPr lang="tr-TR" dirty="0" err="1"/>
            <a:t>Raw</a:t>
          </a:r>
          <a:r>
            <a:rPr lang="tr-TR" dirty="0"/>
            <a:t> JSON Data</a:t>
          </a:r>
        </a:p>
      </dgm:t>
    </dgm:pt>
    <dgm:pt modelId="{DDCC208A-5D5D-4485-ACF4-AED4893C28A9}" type="parTrans" cxnId="{C6ABFAA4-0F4C-43EA-93D4-03C6D06660DD}">
      <dgm:prSet/>
      <dgm:spPr/>
      <dgm:t>
        <a:bodyPr/>
        <a:lstStyle/>
        <a:p>
          <a:endParaRPr lang="tr-TR"/>
        </a:p>
      </dgm:t>
    </dgm:pt>
    <dgm:pt modelId="{34672157-A26A-484B-BB2A-148CDFF4C786}" type="sibTrans" cxnId="{C6ABFAA4-0F4C-43EA-93D4-03C6D06660DD}">
      <dgm:prSet/>
      <dgm:spPr/>
      <dgm:t>
        <a:bodyPr/>
        <a:lstStyle/>
        <a:p>
          <a:endParaRPr lang="tr-TR"/>
        </a:p>
      </dgm:t>
    </dgm:pt>
    <dgm:pt modelId="{CEBA20A7-933D-4838-BE88-B896DED38365}">
      <dgm:prSet phldrT="[Metin]" phldr="0"/>
      <dgm:spPr/>
      <dgm:t>
        <a:bodyPr/>
        <a:lstStyle/>
        <a:p>
          <a:r>
            <a:rPr lang="tr-TR" dirty="0" err="1"/>
            <a:t>Nested</a:t>
          </a:r>
          <a:r>
            <a:rPr lang="tr-TR" dirty="0"/>
            <a:t> Data </a:t>
          </a:r>
          <a:r>
            <a:rPr lang="tr-TR" dirty="0" err="1"/>
            <a:t>Extraction</a:t>
          </a:r>
          <a:endParaRPr lang="tr-TR" dirty="0"/>
        </a:p>
      </dgm:t>
    </dgm:pt>
    <dgm:pt modelId="{439FF3D0-C36E-4AF2-B78A-9FC01EA0BB75}" type="parTrans" cxnId="{0BCB7E9A-D718-426C-9225-F7DF7E77B520}">
      <dgm:prSet/>
      <dgm:spPr/>
      <dgm:t>
        <a:bodyPr/>
        <a:lstStyle/>
        <a:p>
          <a:endParaRPr lang="tr-TR"/>
        </a:p>
      </dgm:t>
    </dgm:pt>
    <dgm:pt modelId="{E52080CC-D185-486E-901C-5F9ABF6EF162}" type="sibTrans" cxnId="{0BCB7E9A-D718-426C-9225-F7DF7E77B520}">
      <dgm:prSet/>
      <dgm:spPr/>
      <dgm:t>
        <a:bodyPr/>
        <a:lstStyle/>
        <a:p>
          <a:endParaRPr lang="tr-TR"/>
        </a:p>
      </dgm:t>
    </dgm:pt>
    <dgm:pt modelId="{0C1450F2-AEBA-4B68-A5D7-23CB0D4124FE}">
      <dgm:prSet phldrT="[Metin]" phldr="0"/>
      <dgm:spPr/>
      <dgm:t>
        <a:bodyPr/>
        <a:lstStyle/>
        <a:p>
          <a:r>
            <a:rPr lang="tr-TR" dirty="0" err="1"/>
            <a:t>Initial</a:t>
          </a:r>
          <a:r>
            <a:rPr lang="tr-TR" dirty="0"/>
            <a:t> </a:t>
          </a:r>
          <a:r>
            <a:rPr lang="tr-TR" dirty="0" err="1"/>
            <a:t>DataFrame</a:t>
          </a:r>
          <a:r>
            <a:rPr lang="tr-TR" dirty="0"/>
            <a:t>(</a:t>
          </a:r>
          <a:r>
            <a:rPr lang="tr-TR" dirty="0" err="1"/>
            <a:t>Core</a:t>
          </a:r>
          <a:r>
            <a:rPr lang="tr-TR" dirty="0"/>
            <a:t> </a:t>
          </a:r>
          <a:r>
            <a:rPr lang="tr-TR" err="1"/>
            <a:t>Features</a:t>
          </a:r>
          <a:r>
            <a:rPr lang="tr-TR"/>
            <a:t>)</a:t>
          </a:r>
          <a:endParaRPr lang="tr-TR" dirty="0"/>
        </a:p>
      </dgm:t>
    </dgm:pt>
    <dgm:pt modelId="{498F3339-50DF-4034-87C4-D9F9784F75AE}" type="parTrans" cxnId="{1ACA973A-A284-4413-A1B0-3A5D75F8BE40}">
      <dgm:prSet/>
      <dgm:spPr/>
      <dgm:t>
        <a:bodyPr/>
        <a:lstStyle/>
        <a:p>
          <a:endParaRPr lang="tr-TR"/>
        </a:p>
      </dgm:t>
    </dgm:pt>
    <dgm:pt modelId="{F61BB038-43B3-4585-9C77-8A2530F5CEE8}" type="sibTrans" cxnId="{1ACA973A-A284-4413-A1B0-3A5D75F8BE40}">
      <dgm:prSet/>
      <dgm:spPr/>
      <dgm:t>
        <a:bodyPr/>
        <a:lstStyle/>
        <a:p>
          <a:endParaRPr lang="tr-TR"/>
        </a:p>
      </dgm:t>
    </dgm:pt>
    <dgm:pt modelId="{6E330BEE-D00D-455C-A42C-1E58C0CC5B1F}" type="pres">
      <dgm:prSet presAssocID="{0239FF2E-3196-4034-B8B3-BD0495A9F7F4}" presName="rootnode" presStyleCnt="0">
        <dgm:presLayoutVars>
          <dgm:chMax/>
          <dgm:chPref/>
          <dgm:dir/>
          <dgm:animLvl val="lvl"/>
        </dgm:presLayoutVars>
      </dgm:prSet>
      <dgm:spPr/>
    </dgm:pt>
    <dgm:pt modelId="{2D770B7A-8C94-46C0-8F4D-3709E5DE5023}" type="pres">
      <dgm:prSet presAssocID="{E28AE805-9541-4F57-A5B6-7B942FF14738}" presName="composite" presStyleCnt="0"/>
      <dgm:spPr/>
    </dgm:pt>
    <dgm:pt modelId="{94AC648B-C668-4A2C-B7F6-FBFC56FA3A29}" type="pres">
      <dgm:prSet presAssocID="{E28AE805-9541-4F57-A5B6-7B942FF14738}" presName="bentUpArrow1" presStyleLbl="alignImgPlace1" presStyleIdx="0" presStyleCnt="4"/>
      <dgm:spPr/>
    </dgm:pt>
    <dgm:pt modelId="{DB570CD2-BDDD-4F98-9384-DFC46533D4A9}" type="pres">
      <dgm:prSet presAssocID="{E28AE805-9541-4F57-A5B6-7B942FF14738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C832C46-87CE-4F1C-83CF-5195C5ECEFD0}" type="pres">
      <dgm:prSet presAssocID="{E28AE805-9541-4F57-A5B6-7B942FF14738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7FE7476-B344-4FE4-AAB8-803A3F445D4C}" type="pres">
      <dgm:prSet presAssocID="{6D4C8EC0-C7F1-4F07-A49F-DB2A85145900}" presName="sibTrans" presStyleCnt="0"/>
      <dgm:spPr/>
    </dgm:pt>
    <dgm:pt modelId="{62226C58-B793-4DED-88C7-AB01CEC009C5}" type="pres">
      <dgm:prSet presAssocID="{77520CC6-C20E-43CD-99CE-A42A28286D11}" presName="composite" presStyleCnt="0"/>
      <dgm:spPr/>
    </dgm:pt>
    <dgm:pt modelId="{9585C1E8-0116-496C-AF3B-01147E48D6B8}" type="pres">
      <dgm:prSet presAssocID="{77520CC6-C20E-43CD-99CE-A42A28286D11}" presName="bentUpArrow1" presStyleLbl="alignImgPlace1" presStyleIdx="1" presStyleCnt="4"/>
      <dgm:spPr/>
    </dgm:pt>
    <dgm:pt modelId="{A222856E-0945-4C12-93DA-6CB1E5E7CA55}" type="pres">
      <dgm:prSet presAssocID="{77520CC6-C20E-43CD-99CE-A42A28286D1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409BDC4-8800-49F5-8683-CA33DAA82DC9}" type="pres">
      <dgm:prSet presAssocID="{77520CC6-C20E-43CD-99CE-A42A28286D1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B04B7F2-41B7-4B17-9404-58B19792A11A}" type="pres">
      <dgm:prSet presAssocID="{E3CC8BE4-F885-4198-B184-F32C2E74ECEC}" presName="sibTrans" presStyleCnt="0"/>
      <dgm:spPr/>
    </dgm:pt>
    <dgm:pt modelId="{0F614721-DD3C-4489-894D-C9884A1EC818}" type="pres">
      <dgm:prSet presAssocID="{A98649AC-2884-41EA-8455-1BBFD378A23D}" presName="composite" presStyleCnt="0"/>
      <dgm:spPr/>
    </dgm:pt>
    <dgm:pt modelId="{779E21E0-650E-4497-8E52-427C8E8C0226}" type="pres">
      <dgm:prSet presAssocID="{A98649AC-2884-41EA-8455-1BBFD378A23D}" presName="bentUpArrow1" presStyleLbl="alignImgPlace1" presStyleIdx="2" presStyleCnt="4"/>
      <dgm:spPr/>
    </dgm:pt>
    <dgm:pt modelId="{B44B559B-520F-4FDD-9B05-C0B6C099EB4A}" type="pres">
      <dgm:prSet presAssocID="{A98649AC-2884-41EA-8455-1BBFD378A23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6A523EAC-429B-46A4-A76B-40293FBCE1A2}" type="pres">
      <dgm:prSet presAssocID="{A98649AC-2884-41EA-8455-1BBFD378A23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673C5DB-49E6-42AB-BDB3-09D7031AADA4}" type="pres">
      <dgm:prSet presAssocID="{34672157-A26A-484B-BB2A-148CDFF4C786}" presName="sibTrans" presStyleCnt="0"/>
      <dgm:spPr/>
    </dgm:pt>
    <dgm:pt modelId="{666EDBE8-8BCA-4D95-BA6C-5FD8E655F23E}" type="pres">
      <dgm:prSet presAssocID="{CEBA20A7-933D-4838-BE88-B896DED38365}" presName="composite" presStyleCnt="0"/>
      <dgm:spPr/>
    </dgm:pt>
    <dgm:pt modelId="{B7E1760F-9650-420F-863D-C5ACF5100068}" type="pres">
      <dgm:prSet presAssocID="{CEBA20A7-933D-4838-BE88-B896DED38365}" presName="bentUpArrow1" presStyleLbl="alignImgPlace1" presStyleIdx="3" presStyleCnt="4"/>
      <dgm:spPr/>
    </dgm:pt>
    <dgm:pt modelId="{C954983E-0491-4F76-B3FF-BB7E41E40F45}" type="pres">
      <dgm:prSet presAssocID="{CEBA20A7-933D-4838-BE88-B896DED3836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10D5A225-E7A6-4C3E-8FF1-166FADB80065}" type="pres">
      <dgm:prSet presAssocID="{CEBA20A7-933D-4838-BE88-B896DED3836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4CEC646-BC91-4D30-AC35-E3AB8B947CD1}" type="pres">
      <dgm:prSet presAssocID="{E52080CC-D185-486E-901C-5F9ABF6EF162}" presName="sibTrans" presStyleCnt="0"/>
      <dgm:spPr/>
    </dgm:pt>
    <dgm:pt modelId="{A009DBF6-6E85-4B62-891D-82A751F5FE96}" type="pres">
      <dgm:prSet presAssocID="{0C1450F2-AEBA-4B68-A5D7-23CB0D4124FE}" presName="composite" presStyleCnt="0"/>
      <dgm:spPr/>
    </dgm:pt>
    <dgm:pt modelId="{452771D6-97FE-4F60-9D98-0B3963AC4807}" type="pres">
      <dgm:prSet presAssocID="{0C1450F2-AEBA-4B68-A5D7-23CB0D4124FE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06441D1B-DFC9-45CE-B6FA-EC724E0874DC}" type="presOf" srcId="{0C1450F2-AEBA-4B68-A5D7-23CB0D4124FE}" destId="{452771D6-97FE-4F60-9D98-0B3963AC4807}" srcOrd="0" destOrd="0" presId="urn:microsoft.com/office/officeart/2005/8/layout/StepDownProcess"/>
    <dgm:cxn modelId="{BA687D1E-A835-461E-A49B-3741A05D7CED}" srcId="{0239FF2E-3196-4034-B8B3-BD0495A9F7F4}" destId="{77520CC6-C20E-43CD-99CE-A42A28286D11}" srcOrd="1" destOrd="0" parTransId="{F4327E30-E145-4899-909E-74CD5C132FCA}" sibTransId="{E3CC8BE4-F885-4198-B184-F32C2E74ECEC}"/>
    <dgm:cxn modelId="{7A7FAF27-8420-4B7F-9ABC-B3D0973910CB}" type="presOf" srcId="{0239FF2E-3196-4034-B8B3-BD0495A9F7F4}" destId="{6E330BEE-D00D-455C-A42C-1E58C0CC5B1F}" srcOrd="0" destOrd="0" presId="urn:microsoft.com/office/officeart/2005/8/layout/StepDownProcess"/>
    <dgm:cxn modelId="{1ACA973A-A284-4413-A1B0-3A5D75F8BE40}" srcId="{0239FF2E-3196-4034-B8B3-BD0495A9F7F4}" destId="{0C1450F2-AEBA-4B68-A5D7-23CB0D4124FE}" srcOrd="4" destOrd="0" parTransId="{498F3339-50DF-4034-87C4-D9F9784F75AE}" sibTransId="{F61BB038-43B3-4585-9C77-8A2530F5CEE8}"/>
    <dgm:cxn modelId="{CDE8383F-6A46-480F-B2DA-04AC519A4A6A}" type="presOf" srcId="{A98649AC-2884-41EA-8455-1BBFD378A23D}" destId="{B44B559B-520F-4FDD-9B05-C0B6C099EB4A}" srcOrd="0" destOrd="0" presId="urn:microsoft.com/office/officeart/2005/8/layout/StepDownProcess"/>
    <dgm:cxn modelId="{0BCB7E9A-D718-426C-9225-F7DF7E77B520}" srcId="{0239FF2E-3196-4034-B8B3-BD0495A9F7F4}" destId="{CEBA20A7-933D-4838-BE88-B896DED38365}" srcOrd="3" destOrd="0" parTransId="{439FF3D0-C36E-4AF2-B78A-9FC01EA0BB75}" sibTransId="{E52080CC-D185-486E-901C-5F9ABF6EF162}"/>
    <dgm:cxn modelId="{C6ABFAA4-0F4C-43EA-93D4-03C6D06660DD}" srcId="{0239FF2E-3196-4034-B8B3-BD0495A9F7F4}" destId="{A98649AC-2884-41EA-8455-1BBFD378A23D}" srcOrd="2" destOrd="0" parTransId="{DDCC208A-5D5D-4485-ACF4-AED4893C28A9}" sibTransId="{34672157-A26A-484B-BB2A-148CDFF4C786}"/>
    <dgm:cxn modelId="{6F1057B2-EED9-4A1F-9F7B-C1CB3DB13412}" type="presOf" srcId="{CEBA20A7-933D-4838-BE88-B896DED38365}" destId="{C954983E-0491-4F76-B3FF-BB7E41E40F45}" srcOrd="0" destOrd="0" presId="urn:microsoft.com/office/officeart/2005/8/layout/StepDownProcess"/>
    <dgm:cxn modelId="{5FAE9BD5-02DD-4B5A-B542-F2278F8970F2}" type="presOf" srcId="{E28AE805-9541-4F57-A5B6-7B942FF14738}" destId="{DB570CD2-BDDD-4F98-9384-DFC46533D4A9}" srcOrd="0" destOrd="0" presId="urn:microsoft.com/office/officeart/2005/8/layout/StepDownProcess"/>
    <dgm:cxn modelId="{8A5863ED-E42B-417B-823A-C885630C8A87}" srcId="{0239FF2E-3196-4034-B8B3-BD0495A9F7F4}" destId="{E28AE805-9541-4F57-A5B6-7B942FF14738}" srcOrd="0" destOrd="0" parTransId="{C8722F64-9F8A-4DBE-86AA-DAC3045FCD58}" sibTransId="{6D4C8EC0-C7F1-4F07-A49F-DB2A85145900}"/>
    <dgm:cxn modelId="{73420DFF-1C28-4D12-AC21-FD9BE2BF3EE1}" type="presOf" srcId="{77520CC6-C20E-43CD-99CE-A42A28286D11}" destId="{A222856E-0945-4C12-93DA-6CB1E5E7CA55}" srcOrd="0" destOrd="0" presId="urn:microsoft.com/office/officeart/2005/8/layout/StepDownProcess"/>
    <dgm:cxn modelId="{CE812AA5-A71B-4766-9300-26EBCF46D254}" type="presParOf" srcId="{6E330BEE-D00D-455C-A42C-1E58C0CC5B1F}" destId="{2D770B7A-8C94-46C0-8F4D-3709E5DE5023}" srcOrd="0" destOrd="0" presId="urn:microsoft.com/office/officeart/2005/8/layout/StepDownProcess"/>
    <dgm:cxn modelId="{2743D850-1247-453C-A43F-0587132846D5}" type="presParOf" srcId="{2D770B7A-8C94-46C0-8F4D-3709E5DE5023}" destId="{94AC648B-C668-4A2C-B7F6-FBFC56FA3A29}" srcOrd="0" destOrd="0" presId="urn:microsoft.com/office/officeart/2005/8/layout/StepDownProcess"/>
    <dgm:cxn modelId="{04BBDD5E-32D9-4876-A838-D1FE7E05BE3B}" type="presParOf" srcId="{2D770B7A-8C94-46C0-8F4D-3709E5DE5023}" destId="{DB570CD2-BDDD-4F98-9384-DFC46533D4A9}" srcOrd="1" destOrd="0" presId="urn:microsoft.com/office/officeart/2005/8/layout/StepDownProcess"/>
    <dgm:cxn modelId="{EE84CFAF-7ACB-48E2-8292-6E884ED1E790}" type="presParOf" srcId="{2D770B7A-8C94-46C0-8F4D-3709E5DE5023}" destId="{CC832C46-87CE-4F1C-83CF-5195C5ECEFD0}" srcOrd="2" destOrd="0" presId="urn:microsoft.com/office/officeart/2005/8/layout/StepDownProcess"/>
    <dgm:cxn modelId="{70DF4672-2F3E-4F5B-AA1F-5A158EC9DB3A}" type="presParOf" srcId="{6E330BEE-D00D-455C-A42C-1E58C0CC5B1F}" destId="{D7FE7476-B344-4FE4-AAB8-803A3F445D4C}" srcOrd="1" destOrd="0" presId="urn:microsoft.com/office/officeart/2005/8/layout/StepDownProcess"/>
    <dgm:cxn modelId="{9B5D4A20-3815-4E94-B3BF-C0B9D25821AD}" type="presParOf" srcId="{6E330BEE-D00D-455C-A42C-1E58C0CC5B1F}" destId="{62226C58-B793-4DED-88C7-AB01CEC009C5}" srcOrd="2" destOrd="0" presId="urn:microsoft.com/office/officeart/2005/8/layout/StepDownProcess"/>
    <dgm:cxn modelId="{6F0621E7-6579-4406-8F77-A05DE195DFCB}" type="presParOf" srcId="{62226C58-B793-4DED-88C7-AB01CEC009C5}" destId="{9585C1E8-0116-496C-AF3B-01147E48D6B8}" srcOrd="0" destOrd="0" presId="urn:microsoft.com/office/officeart/2005/8/layout/StepDownProcess"/>
    <dgm:cxn modelId="{BAF29AB1-CA99-4A4D-A6AD-DB4510760DCC}" type="presParOf" srcId="{62226C58-B793-4DED-88C7-AB01CEC009C5}" destId="{A222856E-0945-4C12-93DA-6CB1E5E7CA55}" srcOrd="1" destOrd="0" presId="urn:microsoft.com/office/officeart/2005/8/layout/StepDownProcess"/>
    <dgm:cxn modelId="{7D32C3CC-7071-4671-B38F-A4321BAD205E}" type="presParOf" srcId="{62226C58-B793-4DED-88C7-AB01CEC009C5}" destId="{4409BDC4-8800-49F5-8683-CA33DAA82DC9}" srcOrd="2" destOrd="0" presId="urn:microsoft.com/office/officeart/2005/8/layout/StepDownProcess"/>
    <dgm:cxn modelId="{D02FB6E7-E88A-43E3-A661-343875248253}" type="presParOf" srcId="{6E330BEE-D00D-455C-A42C-1E58C0CC5B1F}" destId="{9B04B7F2-41B7-4B17-9404-58B19792A11A}" srcOrd="3" destOrd="0" presId="urn:microsoft.com/office/officeart/2005/8/layout/StepDownProcess"/>
    <dgm:cxn modelId="{86DF21C4-2007-4285-AAA0-C38A12A8B6C9}" type="presParOf" srcId="{6E330BEE-D00D-455C-A42C-1E58C0CC5B1F}" destId="{0F614721-DD3C-4489-894D-C9884A1EC818}" srcOrd="4" destOrd="0" presId="urn:microsoft.com/office/officeart/2005/8/layout/StepDownProcess"/>
    <dgm:cxn modelId="{AE751C3C-DAAE-459A-8C45-20A1847C0B4E}" type="presParOf" srcId="{0F614721-DD3C-4489-894D-C9884A1EC818}" destId="{779E21E0-650E-4497-8E52-427C8E8C0226}" srcOrd="0" destOrd="0" presId="urn:microsoft.com/office/officeart/2005/8/layout/StepDownProcess"/>
    <dgm:cxn modelId="{2F11EE06-0B2B-4796-8026-09C61F7BBCFC}" type="presParOf" srcId="{0F614721-DD3C-4489-894D-C9884A1EC818}" destId="{B44B559B-520F-4FDD-9B05-C0B6C099EB4A}" srcOrd="1" destOrd="0" presId="urn:microsoft.com/office/officeart/2005/8/layout/StepDownProcess"/>
    <dgm:cxn modelId="{BB104A4A-F5D1-42FA-BF0F-01D5D0B25A35}" type="presParOf" srcId="{0F614721-DD3C-4489-894D-C9884A1EC818}" destId="{6A523EAC-429B-46A4-A76B-40293FBCE1A2}" srcOrd="2" destOrd="0" presId="urn:microsoft.com/office/officeart/2005/8/layout/StepDownProcess"/>
    <dgm:cxn modelId="{625B0A0E-8A70-4879-AF18-3370D9B4C0FB}" type="presParOf" srcId="{6E330BEE-D00D-455C-A42C-1E58C0CC5B1F}" destId="{A673C5DB-49E6-42AB-BDB3-09D7031AADA4}" srcOrd="5" destOrd="0" presId="urn:microsoft.com/office/officeart/2005/8/layout/StepDownProcess"/>
    <dgm:cxn modelId="{212DA8F4-0D23-4E25-89B0-3753A8CB31F1}" type="presParOf" srcId="{6E330BEE-D00D-455C-A42C-1E58C0CC5B1F}" destId="{666EDBE8-8BCA-4D95-BA6C-5FD8E655F23E}" srcOrd="6" destOrd="0" presId="urn:microsoft.com/office/officeart/2005/8/layout/StepDownProcess"/>
    <dgm:cxn modelId="{DD6B338D-B6C3-4BE9-9F38-CABFA3CDD62A}" type="presParOf" srcId="{666EDBE8-8BCA-4D95-BA6C-5FD8E655F23E}" destId="{B7E1760F-9650-420F-863D-C5ACF5100068}" srcOrd="0" destOrd="0" presId="urn:microsoft.com/office/officeart/2005/8/layout/StepDownProcess"/>
    <dgm:cxn modelId="{A6295110-4EC8-4712-BF1C-577CDC72BE19}" type="presParOf" srcId="{666EDBE8-8BCA-4D95-BA6C-5FD8E655F23E}" destId="{C954983E-0491-4F76-B3FF-BB7E41E40F45}" srcOrd="1" destOrd="0" presId="urn:microsoft.com/office/officeart/2005/8/layout/StepDownProcess"/>
    <dgm:cxn modelId="{D186B880-ADE7-40F4-80DF-646E245597F2}" type="presParOf" srcId="{666EDBE8-8BCA-4D95-BA6C-5FD8E655F23E}" destId="{10D5A225-E7A6-4C3E-8FF1-166FADB80065}" srcOrd="2" destOrd="0" presId="urn:microsoft.com/office/officeart/2005/8/layout/StepDownProcess"/>
    <dgm:cxn modelId="{2C5C18BA-92EC-4444-B20B-B712D1F5FFE8}" type="presParOf" srcId="{6E330BEE-D00D-455C-A42C-1E58C0CC5B1F}" destId="{34CEC646-BC91-4D30-AC35-E3AB8B947CD1}" srcOrd="7" destOrd="0" presId="urn:microsoft.com/office/officeart/2005/8/layout/StepDownProcess"/>
    <dgm:cxn modelId="{85EAF907-D30E-4DCD-8516-96ABCE948997}" type="presParOf" srcId="{6E330BEE-D00D-455C-A42C-1E58C0CC5B1F}" destId="{A009DBF6-6E85-4B62-891D-82A751F5FE96}" srcOrd="8" destOrd="0" presId="urn:microsoft.com/office/officeart/2005/8/layout/StepDownProcess"/>
    <dgm:cxn modelId="{A87B9DED-C5C3-4573-AB2A-AE4A5312E7C4}" type="presParOf" srcId="{A009DBF6-6E85-4B62-891D-82A751F5FE96}" destId="{452771D6-97FE-4F60-9D98-0B3963AC480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39FF2E-3196-4034-B8B3-BD0495A9F7F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28AE805-9541-4F57-A5B6-7B942FF14738}">
      <dgm:prSet phldrT="[Metin]" phldr="0"/>
      <dgm:spPr/>
      <dgm:t>
        <a:bodyPr/>
        <a:lstStyle/>
        <a:p>
          <a:r>
            <a:rPr lang="tr-TR" dirty="0"/>
            <a:t>Wikipedia URL</a:t>
          </a:r>
        </a:p>
      </dgm:t>
    </dgm:pt>
    <dgm:pt modelId="{C8722F64-9F8A-4DBE-86AA-DAC3045FCD58}" type="parTrans" cxnId="{8A5863ED-E42B-417B-823A-C885630C8A87}">
      <dgm:prSet/>
      <dgm:spPr/>
      <dgm:t>
        <a:bodyPr/>
        <a:lstStyle/>
        <a:p>
          <a:endParaRPr lang="tr-TR"/>
        </a:p>
      </dgm:t>
    </dgm:pt>
    <dgm:pt modelId="{6D4C8EC0-C7F1-4F07-A49F-DB2A85145900}" type="sibTrans" cxnId="{8A5863ED-E42B-417B-823A-C885630C8A87}">
      <dgm:prSet/>
      <dgm:spPr/>
      <dgm:t>
        <a:bodyPr/>
        <a:lstStyle/>
        <a:p>
          <a:endParaRPr lang="tr-TR"/>
        </a:p>
      </dgm:t>
    </dgm:pt>
    <dgm:pt modelId="{77520CC6-C20E-43CD-99CE-A42A28286D11}">
      <dgm:prSet phldrT="[Metin]" phldr="0"/>
      <dgm:spPr/>
      <dgm:t>
        <a:bodyPr/>
        <a:lstStyle/>
        <a:p>
          <a:r>
            <a:rPr lang="tr-TR" dirty="0"/>
            <a:t>HTTP GET </a:t>
          </a:r>
          <a:r>
            <a:rPr lang="tr-TR" dirty="0" err="1"/>
            <a:t>Request</a:t>
          </a:r>
          <a:endParaRPr lang="tr-TR" dirty="0"/>
        </a:p>
      </dgm:t>
    </dgm:pt>
    <dgm:pt modelId="{F4327E30-E145-4899-909E-74CD5C132FCA}" type="parTrans" cxnId="{BA687D1E-A835-461E-A49B-3741A05D7CED}">
      <dgm:prSet/>
      <dgm:spPr/>
      <dgm:t>
        <a:bodyPr/>
        <a:lstStyle/>
        <a:p>
          <a:endParaRPr lang="tr-TR"/>
        </a:p>
      </dgm:t>
    </dgm:pt>
    <dgm:pt modelId="{E3CC8BE4-F885-4198-B184-F32C2E74ECEC}" type="sibTrans" cxnId="{BA687D1E-A835-461E-A49B-3741A05D7CED}">
      <dgm:prSet/>
      <dgm:spPr/>
      <dgm:t>
        <a:bodyPr/>
        <a:lstStyle/>
        <a:p>
          <a:endParaRPr lang="tr-TR"/>
        </a:p>
      </dgm:t>
    </dgm:pt>
    <dgm:pt modelId="{A98649AC-2884-41EA-8455-1BBFD378A23D}">
      <dgm:prSet phldrT="[Metin]" phldr="0"/>
      <dgm:spPr/>
      <dgm:t>
        <a:bodyPr/>
        <a:lstStyle/>
        <a:p>
          <a:r>
            <a:rPr lang="tr-TR" dirty="0" err="1"/>
            <a:t>BeautifulSoup</a:t>
          </a:r>
          <a:r>
            <a:rPr lang="tr-TR" dirty="0"/>
            <a:t> </a:t>
          </a:r>
          <a:r>
            <a:rPr lang="tr-TR" dirty="0" err="1"/>
            <a:t>Parsing</a:t>
          </a:r>
          <a:endParaRPr lang="tr-TR" dirty="0"/>
        </a:p>
      </dgm:t>
    </dgm:pt>
    <dgm:pt modelId="{DDCC208A-5D5D-4485-ACF4-AED4893C28A9}" type="parTrans" cxnId="{C6ABFAA4-0F4C-43EA-93D4-03C6D06660DD}">
      <dgm:prSet/>
      <dgm:spPr/>
      <dgm:t>
        <a:bodyPr/>
        <a:lstStyle/>
        <a:p>
          <a:endParaRPr lang="tr-TR"/>
        </a:p>
      </dgm:t>
    </dgm:pt>
    <dgm:pt modelId="{34672157-A26A-484B-BB2A-148CDFF4C786}" type="sibTrans" cxnId="{C6ABFAA4-0F4C-43EA-93D4-03C6D06660DD}">
      <dgm:prSet/>
      <dgm:spPr/>
      <dgm:t>
        <a:bodyPr/>
        <a:lstStyle/>
        <a:p>
          <a:endParaRPr lang="tr-TR"/>
        </a:p>
      </dgm:t>
    </dgm:pt>
    <dgm:pt modelId="{CEBA20A7-933D-4838-BE88-B896DED38365}">
      <dgm:prSet phldrT="[Metin]" phldr="0"/>
      <dgm:spPr/>
      <dgm:t>
        <a:bodyPr/>
        <a:lstStyle/>
        <a:p>
          <a:r>
            <a:rPr lang="tr-TR" dirty="0" err="1"/>
            <a:t>Extract</a:t>
          </a:r>
          <a:r>
            <a:rPr lang="tr-TR" dirty="0"/>
            <a:t> HTML </a:t>
          </a:r>
          <a:r>
            <a:rPr lang="tr-TR" dirty="0" err="1"/>
            <a:t>Tables</a:t>
          </a:r>
          <a:endParaRPr lang="tr-TR" dirty="0"/>
        </a:p>
      </dgm:t>
    </dgm:pt>
    <dgm:pt modelId="{439FF3D0-C36E-4AF2-B78A-9FC01EA0BB75}" type="parTrans" cxnId="{0BCB7E9A-D718-426C-9225-F7DF7E77B520}">
      <dgm:prSet/>
      <dgm:spPr/>
      <dgm:t>
        <a:bodyPr/>
        <a:lstStyle/>
        <a:p>
          <a:endParaRPr lang="tr-TR"/>
        </a:p>
      </dgm:t>
    </dgm:pt>
    <dgm:pt modelId="{E52080CC-D185-486E-901C-5F9ABF6EF162}" type="sibTrans" cxnId="{0BCB7E9A-D718-426C-9225-F7DF7E77B520}">
      <dgm:prSet/>
      <dgm:spPr/>
      <dgm:t>
        <a:bodyPr/>
        <a:lstStyle/>
        <a:p>
          <a:endParaRPr lang="tr-TR"/>
        </a:p>
      </dgm:t>
    </dgm:pt>
    <dgm:pt modelId="{0C1450F2-AEBA-4B68-A5D7-23CB0D4124FE}">
      <dgm:prSet phldrT="[Metin]" phldr="0"/>
      <dgm:spPr/>
      <dgm:t>
        <a:bodyPr/>
        <a:lstStyle/>
        <a:p>
          <a:r>
            <a:rPr lang="tr-TR" dirty="0" err="1"/>
            <a:t>Clean</a:t>
          </a:r>
          <a:r>
            <a:rPr lang="tr-TR" dirty="0"/>
            <a:t>/Normalize Data</a:t>
          </a:r>
        </a:p>
      </dgm:t>
    </dgm:pt>
    <dgm:pt modelId="{498F3339-50DF-4034-87C4-D9F9784F75AE}" type="parTrans" cxnId="{1ACA973A-A284-4413-A1B0-3A5D75F8BE40}">
      <dgm:prSet/>
      <dgm:spPr/>
      <dgm:t>
        <a:bodyPr/>
        <a:lstStyle/>
        <a:p>
          <a:endParaRPr lang="tr-TR"/>
        </a:p>
      </dgm:t>
    </dgm:pt>
    <dgm:pt modelId="{F61BB038-43B3-4585-9C77-8A2530F5CEE8}" type="sibTrans" cxnId="{1ACA973A-A284-4413-A1B0-3A5D75F8BE40}">
      <dgm:prSet/>
      <dgm:spPr/>
      <dgm:t>
        <a:bodyPr/>
        <a:lstStyle/>
        <a:p>
          <a:endParaRPr lang="tr-TR"/>
        </a:p>
      </dgm:t>
    </dgm:pt>
    <dgm:pt modelId="{AA4AA681-12B2-480E-868E-C588444FFB44}">
      <dgm:prSet/>
      <dgm:spPr/>
      <dgm:t>
        <a:bodyPr/>
        <a:lstStyle/>
        <a:p>
          <a:r>
            <a:rPr lang="tr-TR" dirty="0" err="1"/>
            <a:t>Auxiliary</a:t>
          </a:r>
          <a:r>
            <a:rPr lang="tr-TR" dirty="0"/>
            <a:t> </a:t>
          </a:r>
          <a:r>
            <a:rPr lang="tr-TR" dirty="0" err="1"/>
            <a:t>DataFrame</a:t>
          </a:r>
          <a:endParaRPr lang="tr-TR" dirty="0"/>
        </a:p>
      </dgm:t>
    </dgm:pt>
    <dgm:pt modelId="{B63CE441-8E7D-4380-940E-0FD3F9DA4F82}" type="parTrans" cxnId="{26FAD6DA-8A23-445D-AF8A-858A33676149}">
      <dgm:prSet/>
      <dgm:spPr/>
      <dgm:t>
        <a:bodyPr/>
        <a:lstStyle/>
        <a:p>
          <a:endParaRPr lang="tr-TR"/>
        </a:p>
      </dgm:t>
    </dgm:pt>
    <dgm:pt modelId="{F0FE94EC-DABD-4141-BF5D-7E2031534541}" type="sibTrans" cxnId="{26FAD6DA-8A23-445D-AF8A-858A33676149}">
      <dgm:prSet/>
      <dgm:spPr/>
      <dgm:t>
        <a:bodyPr/>
        <a:lstStyle/>
        <a:p>
          <a:endParaRPr lang="tr-TR"/>
        </a:p>
      </dgm:t>
    </dgm:pt>
    <dgm:pt modelId="{6E330BEE-D00D-455C-A42C-1E58C0CC5B1F}" type="pres">
      <dgm:prSet presAssocID="{0239FF2E-3196-4034-B8B3-BD0495A9F7F4}" presName="rootnode" presStyleCnt="0">
        <dgm:presLayoutVars>
          <dgm:chMax/>
          <dgm:chPref/>
          <dgm:dir/>
          <dgm:animLvl val="lvl"/>
        </dgm:presLayoutVars>
      </dgm:prSet>
      <dgm:spPr/>
    </dgm:pt>
    <dgm:pt modelId="{2D770B7A-8C94-46C0-8F4D-3709E5DE5023}" type="pres">
      <dgm:prSet presAssocID="{E28AE805-9541-4F57-A5B6-7B942FF14738}" presName="composite" presStyleCnt="0"/>
      <dgm:spPr/>
    </dgm:pt>
    <dgm:pt modelId="{94AC648B-C668-4A2C-B7F6-FBFC56FA3A29}" type="pres">
      <dgm:prSet presAssocID="{E28AE805-9541-4F57-A5B6-7B942FF14738}" presName="bentUpArrow1" presStyleLbl="alignImgPlace1" presStyleIdx="0" presStyleCnt="5"/>
      <dgm:spPr/>
    </dgm:pt>
    <dgm:pt modelId="{DB570CD2-BDDD-4F98-9384-DFC46533D4A9}" type="pres">
      <dgm:prSet presAssocID="{E28AE805-9541-4F57-A5B6-7B942FF14738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C832C46-87CE-4F1C-83CF-5195C5ECEFD0}" type="pres">
      <dgm:prSet presAssocID="{E28AE805-9541-4F57-A5B6-7B942FF14738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7FE7476-B344-4FE4-AAB8-803A3F445D4C}" type="pres">
      <dgm:prSet presAssocID="{6D4C8EC0-C7F1-4F07-A49F-DB2A85145900}" presName="sibTrans" presStyleCnt="0"/>
      <dgm:spPr/>
    </dgm:pt>
    <dgm:pt modelId="{62226C58-B793-4DED-88C7-AB01CEC009C5}" type="pres">
      <dgm:prSet presAssocID="{77520CC6-C20E-43CD-99CE-A42A28286D11}" presName="composite" presStyleCnt="0"/>
      <dgm:spPr/>
    </dgm:pt>
    <dgm:pt modelId="{9585C1E8-0116-496C-AF3B-01147E48D6B8}" type="pres">
      <dgm:prSet presAssocID="{77520CC6-C20E-43CD-99CE-A42A28286D11}" presName="bentUpArrow1" presStyleLbl="alignImgPlace1" presStyleIdx="1" presStyleCnt="5"/>
      <dgm:spPr/>
    </dgm:pt>
    <dgm:pt modelId="{A222856E-0945-4C12-93DA-6CB1E5E7CA55}" type="pres">
      <dgm:prSet presAssocID="{77520CC6-C20E-43CD-99CE-A42A28286D11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4409BDC4-8800-49F5-8683-CA33DAA82DC9}" type="pres">
      <dgm:prSet presAssocID="{77520CC6-C20E-43CD-99CE-A42A28286D11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B04B7F2-41B7-4B17-9404-58B19792A11A}" type="pres">
      <dgm:prSet presAssocID="{E3CC8BE4-F885-4198-B184-F32C2E74ECEC}" presName="sibTrans" presStyleCnt="0"/>
      <dgm:spPr/>
    </dgm:pt>
    <dgm:pt modelId="{0F614721-DD3C-4489-894D-C9884A1EC818}" type="pres">
      <dgm:prSet presAssocID="{A98649AC-2884-41EA-8455-1BBFD378A23D}" presName="composite" presStyleCnt="0"/>
      <dgm:spPr/>
    </dgm:pt>
    <dgm:pt modelId="{779E21E0-650E-4497-8E52-427C8E8C0226}" type="pres">
      <dgm:prSet presAssocID="{A98649AC-2884-41EA-8455-1BBFD378A23D}" presName="bentUpArrow1" presStyleLbl="alignImgPlace1" presStyleIdx="2" presStyleCnt="5"/>
      <dgm:spPr/>
    </dgm:pt>
    <dgm:pt modelId="{B44B559B-520F-4FDD-9B05-C0B6C099EB4A}" type="pres">
      <dgm:prSet presAssocID="{A98649AC-2884-41EA-8455-1BBFD378A23D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A523EAC-429B-46A4-A76B-40293FBCE1A2}" type="pres">
      <dgm:prSet presAssocID="{A98649AC-2884-41EA-8455-1BBFD378A23D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673C5DB-49E6-42AB-BDB3-09D7031AADA4}" type="pres">
      <dgm:prSet presAssocID="{34672157-A26A-484B-BB2A-148CDFF4C786}" presName="sibTrans" presStyleCnt="0"/>
      <dgm:spPr/>
    </dgm:pt>
    <dgm:pt modelId="{666EDBE8-8BCA-4D95-BA6C-5FD8E655F23E}" type="pres">
      <dgm:prSet presAssocID="{CEBA20A7-933D-4838-BE88-B896DED38365}" presName="composite" presStyleCnt="0"/>
      <dgm:spPr/>
    </dgm:pt>
    <dgm:pt modelId="{B7E1760F-9650-420F-863D-C5ACF5100068}" type="pres">
      <dgm:prSet presAssocID="{CEBA20A7-933D-4838-BE88-B896DED38365}" presName="bentUpArrow1" presStyleLbl="alignImgPlace1" presStyleIdx="3" presStyleCnt="5"/>
      <dgm:spPr/>
    </dgm:pt>
    <dgm:pt modelId="{C954983E-0491-4F76-B3FF-BB7E41E40F45}" type="pres">
      <dgm:prSet presAssocID="{CEBA20A7-933D-4838-BE88-B896DED38365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10D5A225-E7A6-4C3E-8FF1-166FADB80065}" type="pres">
      <dgm:prSet presAssocID="{CEBA20A7-933D-4838-BE88-B896DED38365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4CEC646-BC91-4D30-AC35-E3AB8B947CD1}" type="pres">
      <dgm:prSet presAssocID="{E52080CC-D185-486E-901C-5F9ABF6EF162}" presName="sibTrans" presStyleCnt="0"/>
      <dgm:spPr/>
    </dgm:pt>
    <dgm:pt modelId="{A009DBF6-6E85-4B62-891D-82A751F5FE96}" type="pres">
      <dgm:prSet presAssocID="{0C1450F2-AEBA-4B68-A5D7-23CB0D4124FE}" presName="composite" presStyleCnt="0"/>
      <dgm:spPr/>
    </dgm:pt>
    <dgm:pt modelId="{810F2859-B4BA-4256-A003-7AEA144C4F6D}" type="pres">
      <dgm:prSet presAssocID="{0C1450F2-AEBA-4B68-A5D7-23CB0D4124FE}" presName="bentUpArrow1" presStyleLbl="alignImgPlace1" presStyleIdx="4" presStyleCnt="5"/>
      <dgm:spPr/>
    </dgm:pt>
    <dgm:pt modelId="{452771D6-97FE-4F60-9D98-0B3963AC4807}" type="pres">
      <dgm:prSet presAssocID="{0C1450F2-AEBA-4B68-A5D7-23CB0D4124FE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3ED0E8-48F6-4E67-94B1-B974D65285D6}" type="pres">
      <dgm:prSet presAssocID="{0C1450F2-AEBA-4B68-A5D7-23CB0D4124FE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CA7C83A-49AE-41A9-86C5-3366B8543095}" type="pres">
      <dgm:prSet presAssocID="{F61BB038-43B3-4585-9C77-8A2530F5CEE8}" presName="sibTrans" presStyleCnt="0"/>
      <dgm:spPr/>
    </dgm:pt>
    <dgm:pt modelId="{6EB91FC4-B892-4F05-8C35-E33199098E1D}" type="pres">
      <dgm:prSet presAssocID="{AA4AA681-12B2-480E-868E-C588444FFB44}" presName="composite" presStyleCnt="0"/>
      <dgm:spPr/>
    </dgm:pt>
    <dgm:pt modelId="{D71A9FB8-E067-463D-B7DA-1CBD2558EED1}" type="pres">
      <dgm:prSet presAssocID="{AA4AA681-12B2-480E-868E-C588444FFB44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6441D1B-DFC9-45CE-B6FA-EC724E0874DC}" type="presOf" srcId="{0C1450F2-AEBA-4B68-A5D7-23CB0D4124FE}" destId="{452771D6-97FE-4F60-9D98-0B3963AC4807}" srcOrd="0" destOrd="0" presId="urn:microsoft.com/office/officeart/2005/8/layout/StepDownProcess"/>
    <dgm:cxn modelId="{BA687D1E-A835-461E-A49B-3741A05D7CED}" srcId="{0239FF2E-3196-4034-B8B3-BD0495A9F7F4}" destId="{77520CC6-C20E-43CD-99CE-A42A28286D11}" srcOrd="1" destOrd="0" parTransId="{F4327E30-E145-4899-909E-74CD5C132FCA}" sibTransId="{E3CC8BE4-F885-4198-B184-F32C2E74ECEC}"/>
    <dgm:cxn modelId="{7A7FAF27-8420-4B7F-9ABC-B3D0973910CB}" type="presOf" srcId="{0239FF2E-3196-4034-B8B3-BD0495A9F7F4}" destId="{6E330BEE-D00D-455C-A42C-1E58C0CC5B1F}" srcOrd="0" destOrd="0" presId="urn:microsoft.com/office/officeart/2005/8/layout/StepDownProcess"/>
    <dgm:cxn modelId="{1ACA973A-A284-4413-A1B0-3A5D75F8BE40}" srcId="{0239FF2E-3196-4034-B8B3-BD0495A9F7F4}" destId="{0C1450F2-AEBA-4B68-A5D7-23CB0D4124FE}" srcOrd="4" destOrd="0" parTransId="{498F3339-50DF-4034-87C4-D9F9784F75AE}" sibTransId="{F61BB038-43B3-4585-9C77-8A2530F5CEE8}"/>
    <dgm:cxn modelId="{CDE8383F-6A46-480F-B2DA-04AC519A4A6A}" type="presOf" srcId="{A98649AC-2884-41EA-8455-1BBFD378A23D}" destId="{B44B559B-520F-4FDD-9B05-C0B6C099EB4A}" srcOrd="0" destOrd="0" presId="urn:microsoft.com/office/officeart/2005/8/layout/StepDownProcess"/>
    <dgm:cxn modelId="{0BCB7E9A-D718-426C-9225-F7DF7E77B520}" srcId="{0239FF2E-3196-4034-B8B3-BD0495A9F7F4}" destId="{CEBA20A7-933D-4838-BE88-B896DED38365}" srcOrd="3" destOrd="0" parTransId="{439FF3D0-C36E-4AF2-B78A-9FC01EA0BB75}" sibTransId="{E52080CC-D185-486E-901C-5F9ABF6EF162}"/>
    <dgm:cxn modelId="{C6ABFAA4-0F4C-43EA-93D4-03C6D06660DD}" srcId="{0239FF2E-3196-4034-B8B3-BD0495A9F7F4}" destId="{A98649AC-2884-41EA-8455-1BBFD378A23D}" srcOrd="2" destOrd="0" parTransId="{DDCC208A-5D5D-4485-ACF4-AED4893C28A9}" sibTransId="{34672157-A26A-484B-BB2A-148CDFF4C786}"/>
    <dgm:cxn modelId="{6F1057B2-EED9-4A1F-9F7B-C1CB3DB13412}" type="presOf" srcId="{CEBA20A7-933D-4838-BE88-B896DED38365}" destId="{C954983E-0491-4F76-B3FF-BB7E41E40F45}" srcOrd="0" destOrd="0" presId="urn:microsoft.com/office/officeart/2005/8/layout/StepDownProcess"/>
    <dgm:cxn modelId="{0A1E74B8-6DD5-4F0B-B10B-14A6B0F64879}" type="presOf" srcId="{AA4AA681-12B2-480E-868E-C588444FFB44}" destId="{D71A9FB8-E067-463D-B7DA-1CBD2558EED1}" srcOrd="0" destOrd="0" presId="urn:microsoft.com/office/officeart/2005/8/layout/StepDownProcess"/>
    <dgm:cxn modelId="{5FAE9BD5-02DD-4B5A-B542-F2278F8970F2}" type="presOf" srcId="{E28AE805-9541-4F57-A5B6-7B942FF14738}" destId="{DB570CD2-BDDD-4F98-9384-DFC46533D4A9}" srcOrd="0" destOrd="0" presId="urn:microsoft.com/office/officeart/2005/8/layout/StepDownProcess"/>
    <dgm:cxn modelId="{26FAD6DA-8A23-445D-AF8A-858A33676149}" srcId="{0239FF2E-3196-4034-B8B3-BD0495A9F7F4}" destId="{AA4AA681-12B2-480E-868E-C588444FFB44}" srcOrd="5" destOrd="0" parTransId="{B63CE441-8E7D-4380-940E-0FD3F9DA4F82}" sibTransId="{F0FE94EC-DABD-4141-BF5D-7E2031534541}"/>
    <dgm:cxn modelId="{8A5863ED-E42B-417B-823A-C885630C8A87}" srcId="{0239FF2E-3196-4034-B8B3-BD0495A9F7F4}" destId="{E28AE805-9541-4F57-A5B6-7B942FF14738}" srcOrd="0" destOrd="0" parTransId="{C8722F64-9F8A-4DBE-86AA-DAC3045FCD58}" sibTransId="{6D4C8EC0-C7F1-4F07-A49F-DB2A85145900}"/>
    <dgm:cxn modelId="{73420DFF-1C28-4D12-AC21-FD9BE2BF3EE1}" type="presOf" srcId="{77520CC6-C20E-43CD-99CE-A42A28286D11}" destId="{A222856E-0945-4C12-93DA-6CB1E5E7CA55}" srcOrd="0" destOrd="0" presId="urn:microsoft.com/office/officeart/2005/8/layout/StepDownProcess"/>
    <dgm:cxn modelId="{CE812AA5-A71B-4766-9300-26EBCF46D254}" type="presParOf" srcId="{6E330BEE-D00D-455C-A42C-1E58C0CC5B1F}" destId="{2D770B7A-8C94-46C0-8F4D-3709E5DE5023}" srcOrd="0" destOrd="0" presId="urn:microsoft.com/office/officeart/2005/8/layout/StepDownProcess"/>
    <dgm:cxn modelId="{2743D850-1247-453C-A43F-0587132846D5}" type="presParOf" srcId="{2D770B7A-8C94-46C0-8F4D-3709E5DE5023}" destId="{94AC648B-C668-4A2C-B7F6-FBFC56FA3A29}" srcOrd="0" destOrd="0" presId="urn:microsoft.com/office/officeart/2005/8/layout/StepDownProcess"/>
    <dgm:cxn modelId="{04BBDD5E-32D9-4876-A838-D1FE7E05BE3B}" type="presParOf" srcId="{2D770B7A-8C94-46C0-8F4D-3709E5DE5023}" destId="{DB570CD2-BDDD-4F98-9384-DFC46533D4A9}" srcOrd="1" destOrd="0" presId="urn:microsoft.com/office/officeart/2005/8/layout/StepDownProcess"/>
    <dgm:cxn modelId="{EE84CFAF-7ACB-48E2-8292-6E884ED1E790}" type="presParOf" srcId="{2D770B7A-8C94-46C0-8F4D-3709E5DE5023}" destId="{CC832C46-87CE-4F1C-83CF-5195C5ECEFD0}" srcOrd="2" destOrd="0" presId="urn:microsoft.com/office/officeart/2005/8/layout/StepDownProcess"/>
    <dgm:cxn modelId="{70DF4672-2F3E-4F5B-AA1F-5A158EC9DB3A}" type="presParOf" srcId="{6E330BEE-D00D-455C-A42C-1E58C0CC5B1F}" destId="{D7FE7476-B344-4FE4-AAB8-803A3F445D4C}" srcOrd="1" destOrd="0" presId="urn:microsoft.com/office/officeart/2005/8/layout/StepDownProcess"/>
    <dgm:cxn modelId="{9B5D4A20-3815-4E94-B3BF-C0B9D25821AD}" type="presParOf" srcId="{6E330BEE-D00D-455C-A42C-1E58C0CC5B1F}" destId="{62226C58-B793-4DED-88C7-AB01CEC009C5}" srcOrd="2" destOrd="0" presId="urn:microsoft.com/office/officeart/2005/8/layout/StepDownProcess"/>
    <dgm:cxn modelId="{6F0621E7-6579-4406-8F77-A05DE195DFCB}" type="presParOf" srcId="{62226C58-B793-4DED-88C7-AB01CEC009C5}" destId="{9585C1E8-0116-496C-AF3B-01147E48D6B8}" srcOrd="0" destOrd="0" presId="urn:microsoft.com/office/officeart/2005/8/layout/StepDownProcess"/>
    <dgm:cxn modelId="{BAF29AB1-CA99-4A4D-A6AD-DB4510760DCC}" type="presParOf" srcId="{62226C58-B793-4DED-88C7-AB01CEC009C5}" destId="{A222856E-0945-4C12-93DA-6CB1E5E7CA55}" srcOrd="1" destOrd="0" presId="urn:microsoft.com/office/officeart/2005/8/layout/StepDownProcess"/>
    <dgm:cxn modelId="{7D32C3CC-7071-4671-B38F-A4321BAD205E}" type="presParOf" srcId="{62226C58-B793-4DED-88C7-AB01CEC009C5}" destId="{4409BDC4-8800-49F5-8683-CA33DAA82DC9}" srcOrd="2" destOrd="0" presId="urn:microsoft.com/office/officeart/2005/8/layout/StepDownProcess"/>
    <dgm:cxn modelId="{D02FB6E7-E88A-43E3-A661-343875248253}" type="presParOf" srcId="{6E330BEE-D00D-455C-A42C-1E58C0CC5B1F}" destId="{9B04B7F2-41B7-4B17-9404-58B19792A11A}" srcOrd="3" destOrd="0" presId="urn:microsoft.com/office/officeart/2005/8/layout/StepDownProcess"/>
    <dgm:cxn modelId="{86DF21C4-2007-4285-AAA0-C38A12A8B6C9}" type="presParOf" srcId="{6E330BEE-D00D-455C-A42C-1E58C0CC5B1F}" destId="{0F614721-DD3C-4489-894D-C9884A1EC818}" srcOrd="4" destOrd="0" presId="urn:microsoft.com/office/officeart/2005/8/layout/StepDownProcess"/>
    <dgm:cxn modelId="{AE751C3C-DAAE-459A-8C45-20A1847C0B4E}" type="presParOf" srcId="{0F614721-DD3C-4489-894D-C9884A1EC818}" destId="{779E21E0-650E-4497-8E52-427C8E8C0226}" srcOrd="0" destOrd="0" presId="urn:microsoft.com/office/officeart/2005/8/layout/StepDownProcess"/>
    <dgm:cxn modelId="{2F11EE06-0B2B-4796-8026-09C61F7BBCFC}" type="presParOf" srcId="{0F614721-DD3C-4489-894D-C9884A1EC818}" destId="{B44B559B-520F-4FDD-9B05-C0B6C099EB4A}" srcOrd="1" destOrd="0" presId="urn:microsoft.com/office/officeart/2005/8/layout/StepDownProcess"/>
    <dgm:cxn modelId="{BB104A4A-F5D1-42FA-BF0F-01D5D0B25A35}" type="presParOf" srcId="{0F614721-DD3C-4489-894D-C9884A1EC818}" destId="{6A523EAC-429B-46A4-A76B-40293FBCE1A2}" srcOrd="2" destOrd="0" presId="urn:microsoft.com/office/officeart/2005/8/layout/StepDownProcess"/>
    <dgm:cxn modelId="{625B0A0E-8A70-4879-AF18-3370D9B4C0FB}" type="presParOf" srcId="{6E330BEE-D00D-455C-A42C-1E58C0CC5B1F}" destId="{A673C5DB-49E6-42AB-BDB3-09D7031AADA4}" srcOrd="5" destOrd="0" presId="urn:microsoft.com/office/officeart/2005/8/layout/StepDownProcess"/>
    <dgm:cxn modelId="{212DA8F4-0D23-4E25-89B0-3753A8CB31F1}" type="presParOf" srcId="{6E330BEE-D00D-455C-A42C-1E58C0CC5B1F}" destId="{666EDBE8-8BCA-4D95-BA6C-5FD8E655F23E}" srcOrd="6" destOrd="0" presId="urn:microsoft.com/office/officeart/2005/8/layout/StepDownProcess"/>
    <dgm:cxn modelId="{DD6B338D-B6C3-4BE9-9F38-CABFA3CDD62A}" type="presParOf" srcId="{666EDBE8-8BCA-4D95-BA6C-5FD8E655F23E}" destId="{B7E1760F-9650-420F-863D-C5ACF5100068}" srcOrd="0" destOrd="0" presId="urn:microsoft.com/office/officeart/2005/8/layout/StepDownProcess"/>
    <dgm:cxn modelId="{A6295110-4EC8-4712-BF1C-577CDC72BE19}" type="presParOf" srcId="{666EDBE8-8BCA-4D95-BA6C-5FD8E655F23E}" destId="{C954983E-0491-4F76-B3FF-BB7E41E40F45}" srcOrd="1" destOrd="0" presId="urn:microsoft.com/office/officeart/2005/8/layout/StepDownProcess"/>
    <dgm:cxn modelId="{D186B880-ADE7-40F4-80DF-646E245597F2}" type="presParOf" srcId="{666EDBE8-8BCA-4D95-BA6C-5FD8E655F23E}" destId="{10D5A225-E7A6-4C3E-8FF1-166FADB80065}" srcOrd="2" destOrd="0" presId="urn:microsoft.com/office/officeart/2005/8/layout/StepDownProcess"/>
    <dgm:cxn modelId="{2C5C18BA-92EC-4444-B20B-B712D1F5FFE8}" type="presParOf" srcId="{6E330BEE-D00D-455C-A42C-1E58C0CC5B1F}" destId="{34CEC646-BC91-4D30-AC35-E3AB8B947CD1}" srcOrd="7" destOrd="0" presId="urn:microsoft.com/office/officeart/2005/8/layout/StepDownProcess"/>
    <dgm:cxn modelId="{85EAF907-D30E-4DCD-8516-96ABCE948997}" type="presParOf" srcId="{6E330BEE-D00D-455C-A42C-1E58C0CC5B1F}" destId="{A009DBF6-6E85-4B62-891D-82A751F5FE96}" srcOrd="8" destOrd="0" presId="urn:microsoft.com/office/officeart/2005/8/layout/StepDownProcess"/>
    <dgm:cxn modelId="{C8AAC7D4-989A-4F46-A8D4-DBE180211F17}" type="presParOf" srcId="{A009DBF6-6E85-4B62-891D-82A751F5FE96}" destId="{810F2859-B4BA-4256-A003-7AEA144C4F6D}" srcOrd="0" destOrd="0" presId="urn:microsoft.com/office/officeart/2005/8/layout/StepDownProcess"/>
    <dgm:cxn modelId="{A87B9DED-C5C3-4573-AB2A-AE4A5312E7C4}" type="presParOf" srcId="{A009DBF6-6E85-4B62-891D-82A751F5FE96}" destId="{452771D6-97FE-4F60-9D98-0B3963AC4807}" srcOrd="1" destOrd="0" presId="urn:microsoft.com/office/officeart/2005/8/layout/StepDownProcess"/>
    <dgm:cxn modelId="{284DC516-3A51-4168-BA65-4C1F5F060DB3}" type="presParOf" srcId="{A009DBF6-6E85-4B62-891D-82A751F5FE96}" destId="{3E3ED0E8-48F6-4E67-94B1-B974D65285D6}" srcOrd="2" destOrd="0" presId="urn:microsoft.com/office/officeart/2005/8/layout/StepDownProcess"/>
    <dgm:cxn modelId="{6633D403-5AF2-4B09-A21C-8456610198E1}" type="presParOf" srcId="{6E330BEE-D00D-455C-A42C-1E58C0CC5B1F}" destId="{FCA7C83A-49AE-41A9-86C5-3366B8543095}" srcOrd="9" destOrd="0" presId="urn:microsoft.com/office/officeart/2005/8/layout/StepDownProcess"/>
    <dgm:cxn modelId="{004ABB8F-769E-4A3F-BAE5-53F40167F022}" type="presParOf" srcId="{6E330BEE-D00D-455C-A42C-1E58C0CC5B1F}" destId="{6EB91FC4-B892-4F05-8C35-E33199098E1D}" srcOrd="10" destOrd="0" presId="urn:microsoft.com/office/officeart/2005/8/layout/StepDownProcess"/>
    <dgm:cxn modelId="{AEECAC10-5D06-4D2E-85BF-ABB735704CDA}" type="presParOf" srcId="{6EB91FC4-B892-4F05-8C35-E33199098E1D}" destId="{D71A9FB8-E067-463D-B7DA-1CBD2558EED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39FF2E-3196-4034-B8B3-BD0495A9F7F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28AE805-9541-4F57-A5B6-7B942FF14738}">
      <dgm:prSet phldrT="[Metin]" phldr="0"/>
      <dgm:spPr/>
      <dgm:t>
        <a:bodyPr/>
        <a:lstStyle/>
        <a:p>
          <a:r>
            <a:rPr lang="tr-TR" dirty="0"/>
            <a:t> API Data + </a:t>
          </a:r>
          <a:r>
            <a:rPr lang="tr-TR" dirty="0" err="1"/>
            <a:t>Scraped</a:t>
          </a:r>
          <a:r>
            <a:rPr lang="tr-TR" dirty="0"/>
            <a:t> Data</a:t>
          </a:r>
        </a:p>
      </dgm:t>
    </dgm:pt>
    <dgm:pt modelId="{C8722F64-9F8A-4DBE-86AA-DAC3045FCD58}" type="parTrans" cxnId="{8A5863ED-E42B-417B-823A-C885630C8A87}">
      <dgm:prSet/>
      <dgm:spPr/>
      <dgm:t>
        <a:bodyPr/>
        <a:lstStyle/>
        <a:p>
          <a:endParaRPr lang="tr-TR"/>
        </a:p>
      </dgm:t>
    </dgm:pt>
    <dgm:pt modelId="{6D4C8EC0-C7F1-4F07-A49F-DB2A85145900}" type="sibTrans" cxnId="{8A5863ED-E42B-417B-823A-C885630C8A87}">
      <dgm:prSet/>
      <dgm:spPr/>
      <dgm:t>
        <a:bodyPr/>
        <a:lstStyle/>
        <a:p>
          <a:endParaRPr lang="tr-TR"/>
        </a:p>
      </dgm:t>
    </dgm:pt>
    <dgm:pt modelId="{77520CC6-C20E-43CD-99CE-A42A28286D11}">
      <dgm:prSet phldrT="[Metin]" phldr="0"/>
      <dgm:spPr/>
      <dgm:t>
        <a:bodyPr/>
        <a:lstStyle/>
        <a:p>
          <a:r>
            <a:rPr lang="tr-TR" dirty="0" err="1"/>
            <a:t>Merged</a:t>
          </a:r>
          <a:r>
            <a:rPr lang="tr-TR" dirty="0"/>
            <a:t>  </a:t>
          </a:r>
          <a:r>
            <a:rPr lang="tr-TR" dirty="0" err="1"/>
            <a:t>Datasets</a:t>
          </a:r>
          <a:r>
            <a:rPr lang="tr-TR" dirty="0"/>
            <a:t> </a:t>
          </a:r>
        </a:p>
      </dgm:t>
    </dgm:pt>
    <dgm:pt modelId="{F4327E30-E145-4899-909E-74CD5C132FCA}" type="parTrans" cxnId="{BA687D1E-A835-461E-A49B-3741A05D7CED}">
      <dgm:prSet/>
      <dgm:spPr/>
      <dgm:t>
        <a:bodyPr/>
        <a:lstStyle/>
        <a:p>
          <a:endParaRPr lang="tr-TR"/>
        </a:p>
      </dgm:t>
    </dgm:pt>
    <dgm:pt modelId="{E3CC8BE4-F885-4198-B184-F32C2E74ECEC}" type="sibTrans" cxnId="{BA687D1E-A835-461E-A49B-3741A05D7CED}">
      <dgm:prSet/>
      <dgm:spPr/>
      <dgm:t>
        <a:bodyPr/>
        <a:lstStyle/>
        <a:p>
          <a:endParaRPr lang="tr-TR"/>
        </a:p>
      </dgm:t>
    </dgm:pt>
    <dgm:pt modelId="{A98649AC-2884-41EA-8455-1BBFD378A23D}">
      <dgm:prSet phldrT="[Metin]" phldr="0"/>
      <dgm:spPr/>
      <dgm:t>
        <a:bodyPr/>
        <a:lstStyle/>
        <a:p>
          <a:r>
            <a:rPr lang="tr-TR" dirty="0" err="1"/>
            <a:t>Impute</a:t>
          </a:r>
          <a:r>
            <a:rPr lang="tr-TR" dirty="0"/>
            <a:t> </a:t>
          </a:r>
          <a:r>
            <a:rPr lang="tr-TR" dirty="0" err="1"/>
            <a:t>PayloadMass</a:t>
          </a:r>
          <a:r>
            <a:rPr lang="tr-TR" dirty="0"/>
            <a:t> (</a:t>
          </a:r>
          <a:r>
            <a:rPr lang="tr-TR" dirty="0" err="1"/>
            <a:t>Mean</a:t>
          </a:r>
          <a:r>
            <a:rPr lang="tr-TR" dirty="0"/>
            <a:t>)</a:t>
          </a:r>
        </a:p>
      </dgm:t>
    </dgm:pt>
    <dgm:pt modelId="{DDCC208A-5D5D-4485-ACF4-AED4893C28A9}" type="parTrans" cxnId="{C6ABFAA4-0F4C-43EA-93D4-03C6D06660DD}">
      <dgm:prSet/>
      <dgm:spPr/>
      <dgm:t>
        <a:bodyPr/>
        <a:lstStyle/>
        <a:p>
          <a:endParaRPr lang="tr-TR"/>
        </a:p>
      </dgm:t>
    </dgm:pt>
    <dgm:pt modelId="{34672157-A26A-484B-BB2A-148CDFF4C786}" type="sibTrans" cxnId="{C6ABFAA4-0F4C-43EA-93D4-03C6D06660DD}">
      <dgm:prSet/>
      <dgm:spPr/>
      <dgm:t>
        <a:bodyPr/>
        <a:lstStyle/>
        <a:p>
          <a:endParaRPr lang="tr-TR"/>
        </a:p>
      </dgm:t>
    </dgm:pt>
    <dgm:pt modelId="{CEBA20A7-933D-4838-BE88-B896DED38365}">
      <dgm:prSet phldrT="[Metin]" phldr="0"/>
      <dgm:spPr/>
      <dgm:t>
        <a:bodyPr/>
        <a:lstStyle/>
        <a:p>
          <a:r>
            <a:rPr lang="tr-TR" dirty="0" err="1"/>
            <a:t>Convert</a:t>
          </a:r>
          <a:r>
            <a:rPr lang="tr-TR" dirty="0"/>
            <a:t> ‘</a:t>
          </a:r>
          <a:r>
            <a:rPr lang="tr-TR" dirty="0" err="1"/>
            <a:t>Outcome</a:t>
          </a:r>
          <a:r>
            <a:rPr lang="tr-TR" dirty="0"/>
            <a:t>’ </a:t>
          </a:r>
          <a:r>
            <a:rPr lang="tr-TR" dirty="0" err="1"/>
            <a:t>to</a:t>
          </a:r>
          <a:r>
            <a:rPr lang="tr-TR" dirty="0"/>
            <a:t> ‘Class’</a:t>
          </a:r>
        </a:p>
      </dgm:t>
    </dgm:pt>
    <dgm:pt modelId="{439FF3D0-C36E-4AF2-B78A-9FC01EA0BB75}" type="parTrans" cxnId="{0BCB7E9A-D718-426C-9225-F7DF7E77B520}">
      <dgm:prSet/>
      <dgm:spPr/>
      <dgm:t>
        <a:bodyPr/>
        <a:lstStyle/>
        <a:p>
          <a:endParaRPr lang="tr-TR"/>
        </a:p>
      </dgm:t>
    </dgm:pt>
    <dgm:pt modelId="{E52080CC-D185-486E-901C-5F9ABF6EF162}" type="sibTrans" cxnId="{0BCB7E9A-D718-426C-9225-F7DF7E77B520}">
      <dgm:prSet/>
      <dgm:spPr/>
      <dgm:t>
        <a:bodyPr/>
        <a:lstStyle/>
        <a:p>
          <a:endParaRPr lang="tr-TR"/>
        </a:p>
      </dgm:t>
    </dgm:pt>
    <dgm:pt modelId="{0C1450F2-AEBA-4B68-A5D7-23CB0D4124FE}">
      <dgm:prSet phldrT="[Metin]" phldr="0"/>
      <dgm:spPr/>
      <dgm:t>
        <a:bodyPr/>
        <a:lstStyle/>
        <a:p>
          <a:r>
            <a:rPr lang="tr-TR" dirty="0" err="1"/>
            <a:t>Cleaned,Final</a:t>
          </a:r>
          <a:r>
            <a:rPr lang="tr-TR" dirty="0"/>
            <a:t> </a:t>
          </a:r>
          <a:r>
            <a:rPr lang="tr-TR" dirty="0" err="1"/>
            <a:t>Dataset</a:t>
          </a:r>
          <a:r>
            <a:rPr lang="tr-TR" dirty="0"/>
            <a:t> (Ready </a:t>
          </a:r>
          <a:r>
            <a:rPr lang="tr-TR" dirty="0" err="1"/>
            <a:t>for</a:t>
          </a:r>
          <a:r>
            <a:rPr lang="tr-TR" dirty="0"/>
            <a:t> EDA)</a:t>
          </a:r>
        </a:p>
      </dgm:t>
    </dgm:pt>
    <dgm:pt modelId="{498F3339-50DF-4034-87C4-D9F9784F75AE}" type="parTrans" cxnId="{1ACA973A-A284-4413-A1B0-3A5D75F8BE40}">
      <dgm:prSet/>
      <dgm:spPr/>
      <dgm:t>
        <a:bodyPr/>
        <a:lstStyle/>
        <a:p>
          <a:endParaRPr lang="tr-TR"/>
        </a:p>
      </dgm:t>
    </dgm:pt>
    <dgm:pt modelId="{F61BB038-43B3-4585-9C77-8A2530F5CEE8}" type="sibTrans" cxnId="{1ACA973A-A284-4413-A1B0-3A5D75F8BE40}">
      <dgm:prSet/>
      <dgm:spPr/>
      <dgm:t>
        <a:bodyPr/>
        <a:lstStyle/>
        <a:p>
          <a:endParaRPr lang="tr-TR"/>
        </a:p>
      </dgm:t>
    </dgm:pt>
    <dgm:pt modelId="{6E330BEE-D00D-455C-A42C-1E58C0CC5B1F}" type="pres">
      <dgm:prSet presAssocID="{0239FF2E-3196-4034-B8B3-BD0495A9F7F4}" presName="rootnode" presStyleCnt="0">
        <dgm:presLayoutVars>
          <dgm:chMax/>
          <dgm:chPref/>
          <dgm:dir/>
          <dgm:animLvl val="lvl"/>
        </dgm:presLayoutVars>
      </dgm:prSet>
      <dgm:spPr/>
    </dgm:pt>
    <dgm:pt modelId="{2D770B7A-8C94-46C0-8F4D-3709E5DE5023}" type="pres">
      <dgm:prSet presAssocID="{E28AE805-9541-4F57-A5B6-7B942FF14738}" presName="composite" presStyleCnt="0"/>
      <dgm:spPr/>
    </dgm:pt>
    <dgm:pt modelId="{94AC648B-C668-4A2C-B7F6-FBFC56FA3A29}" type="pres">
      <dgm:prSet presAssocID="{E28AE805-9541-4F57-A5B6-7B942FF14738}" presName="bentUpArrow1" presStyleLbl="alignImgPlace1" presStyleIdx="0" presStyleCnt="4"/>
      <dgm:spPr/>
    </dgm:pt>
    <dgm:pt modelId="{DB570CD2-BDDD-4F98-9384-DFC46533D4A9}" type="pres">
      <dgm:prSet presAssocID="{E28AE805-9541-4F57-A5B6-7B942FF14738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C832C46-87CE-4F1C-83CF-5195C5ECEFD0}" type="pres">
      <dgm:prSet presAssocID="{E28AE805-9541-4F57-A5B6-7B942FF14738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7FE7476-B344-4FE4-AAB8-803A3F445D4C}" type="pres">
      <dgm:prSet presAssocID="{6D4C8EC0-C7F1-4F07-A49F-DB2A85145900}" presName="sibTrans" presStyleCnt="0"/>
      <dgm:spPr/>
    </dgm:pt>
    <dgm:pt modelId="{62226C58-B793-4DED-88C7-AB01CEC009C5}" type="pres">
      <dgm:prSet presAssocID="{77520CC6-C20E-43CD-99CE-A42A28286D11}" presName="composite" presStyleCnt="0"/>
      <dgm:spPr/>
    </dgm:pt>
    <dgm:pt modelId="{9585C1E8-0116-496C-AF3B-01147E48D6B8}" type="pres">
      <dgm:prSet presAssocID="{77520CC6-C20E-43CD-99CE-A42A28286D11}" presName="bentUpArrow1" presStyleLbl="alignImgPlace1" presStyleIdx="1" presStyleCnt="4"/>
      <dgm:spPr/>
    </dgm:pt>
    <dgm:pt modelId="{A222856E-0945-4C12-93DA-6CB1E5E7CA55}" type="pres">
      <dgm:prSet presAssocID="{77520CC6-C20E-43CD-99CE-A42A28286D11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4409BDC4-8800-49F5-8683-CA33DAA82DC9}" type="pres">
      <dgm:prSet presAssocID="{77520CC6-C20E-43CD-99CE-A42A28286D1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B04B7F2-41B7-4B17-9404-58B19792A11A}" type="pres">
      <dgm:prSet presAssocID="{E3CC8BE4-F885-4198-B184-F32C2E74ECEC}" presName="sibTrans" presStyleCnt="0"/>
      <dgm:spPr/>
    </dgm:pt>
    <dgm:pt modelId="{0F614721-DD3C-4489-894D-C9884A1EC818}" type="pres">
      <dgm:prSet presAssocID="{A98649AC-2884-41EA-8455-1BBFD378A23D}" presName="composite" presStyleCnt="0"/>
      <dgm:spPr/>
    </dgm:pt>
    <dgm:pt modelId="{779E21E0-650E-4497-8E52-427C8E8C0226}" type="pres">
      <dgm:prSet presAssocID="{A98649AC-2884-41EA-8455-1BBFD378A23D}" presName="bentUpArrow1" presStyleLbl="alignImgPlace1" presStyleIdx="2" presStyleCnt="4"/>
      <dgm:spPr/>
    </dgm:pt>
    <dgm:pt modelId="{B44B559B-520F-4FDD-9B05-C0B6C099EB4A}" type="pres">
      <dgm:prSet presAssocID="{A98649AC-2884-41EA-8455-1BBFD378A23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6A523EAC-429B-46A4-A76B-40293FBCE1A2}" type="pres">
      <dgm:prSet presAssocID="{A98649AC-2884-41EA-8455-1BBFD378A23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673C5DB-49E6-42AB-BDB3-09D7031AADA4}" type="pres">
      <dgm:prSet presAssocID="{34672157-A26A-484B-BB2A-148CDFF4C786}" presName="sibTrans" presStyleCnt="0"/>
      <dgm:spPr/>
    </dgm:pt>
    <dgm:pt modelId="{666EDBE8-8BCA-4D95-BA6C-5FD8E655F23E}" type="pres">
      <dgm:prSet presAssocID="{CEBA20A7-933D-4838-BE88-B896DED38365}" presName="composite" presStyleCnt="0"/>
      <dgm:spPr/>
    </dgm:pt>
    <dgm:pt modelId="{B7E1760F-9650-420F-863D-C5ACF5100068}" type="pres">
      <dgm:prSet presAssocID="{CEBA20A7-933D-4838-BE88-B896DED38365}" presName="bentUpArrow1" presStyleLbl="alignImgPlace1" presStyleIdx="3" presStyleCnt="4"/>
      <dgm:spPr/>
    </dgm:pt>
    <dgm:pt modelId="{C954983E-0491-4F76-B3FF-BB7E41E40F45}" type="pres">
      <dgm:prSet presAssocID="{CEBA20A7-933D-4838-BE88-B896DED3836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10D5A225-E7A6-4C3E-8FF1-166FADB80065}" type="pres">
      <dgm:prSet presAssocID="{CEBA20A7-933D-4838-BE88-B896DED3836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4CEC646-BC91-4D30-AC35-E3AB8B947CD1}" type="pres">
      <dgm:prSet presAssocID="{E52080CC-D185-486E-901C-5F9ABF6EF162}" presName="sibTrans" presStyleCnt="0"/>
      <dgm:spPr/>
    </dgm:pt>
    <dgm:pt modelId="{A009DBF6-6E85-4B62-891D-82A751F5FE96}" type="pres">
      <dgm:prSet presAssocID="{0C1450F2-AEBA-4B68-A5D7-23CB0D4124FE}" presName="composite" presStyleCnt="0"/>
      <dgm:spPr/>
    </dgm:pt>
    <dgm:pt modelId="{452771D6-97FE-4F60-9D98-0B3963AC4807}" type="pres">
      <dgm:prSet presAssocID="{0C1450F2-AEBA-4B68-A5D7-23CB0D4124FE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06441D1B-DFC9-45CE-B6FA-EC724E0874DC}" type="presOf" srcId="{0C1450F2-AEBA-4B68-A5D7-23CB0D4124FE}" destId="{452771D6-97FE-4F60-9D98-0B3963AC4807}" srcOrd="0" destOrd="0" presId="urn:microsoft.com/office/officeart/2005/8/layout/StepDownProcess"/>
    <dgm:cxn modelId="{BA687D1E-A835-461E-A49B-3741A05D7CED}" srcId="{0239FF2E-3196-4034-B8B3-BD0495A9F7F4}" destId="{77520CC6-C20E-43CD-99CE-A42A28286D11}" srcOrd="1" destOrd="0" parTransId="{F4327E30-E145-4899-909E-74CD5C132FCA}" sibTransId="{E3CC8BE4-F885-4198-B184-F32C2E74ECEC}"/>
    <dgm:cxn modelId="{7A7FAF27-8420-4B7F-9ABC-B3D0973910CB}" type="presOf" srcId="{0239FF2E-3196-4034-B8B3-BD0495A9F7F4}" destId="{6E330BEE-D00D-455C-A42C-1E58C0CC5B1F}" srcOrd="0" destOrd="0" presId="urn:microsoft.com/office/officeart/2005/8/layout/StepDownProcess"/>
    <dgm:cxn modelId="{1ACA973A-A284-4413-A1B0-3A5D75F8BE40}" srcId="{0239FF2E-3196-4034-B8B3-BD0495A9F7F4}" destId="{0C1450F2-AEBA-4B68-A5D7-23CB0D4124FE}" srcOrd="4" destOrd="0" parTransId="{498F3339-50DF-4034-87C4-D9F9784F75AE}" sibTransId="{F61BB038-43B3-4585-9C77-8A2530F5CEE8}"/>
    <dgm:cxn modelId="{CDE8383F-6A46-480F-B2DA-04AC519A4A6A}" type="presOf" srcId="{A98649AC-2884-41EA-8455-1BBFD378A23D}" destId="{B44B559B-520F-4FDD-9B05-C0B6C099EB4A}" srcOrd="0" destOrd="0" presId="urn:microsoft.com/office/officeart/2005/8/layout/StepDownProcess"/>
    <dgm:cxn modelId="{0BCB7E9A-D718-426C-9225-F7DF7E77B520}" srcId="{0239FF2E-3196-4034-B8B3-BD0495A9F7F4}" destId="{CEBA20A7-933D-4838-BE88-B896DED38365}" srcOrd="3" destOrd="0" parTransId="{439FF3D0-C36E-4AF2-B78A-9FC01EA0BB75}" sibTransId="{E52080CC-D185-486E-901C-5F9ABF6EF162}"/>
    <dgm:cxn modelId="{C6ABFAA4-0F4C-43EA-93D4-03C6D06660DD}" srcId="{0239FF2E-3196-4034-B8B3-BD0495A9F7F4}" destId="{A98649AC-2884-41EA-8455-1BBFD378A23D}" srcOrd="2" destOrd="0" parTransId="{DDCC208A-5D5D-4485-ACF4-AED4893C28A9}" sibTransId="{34672157-A26A-484B-BB2A-148CDFF4C786}"/>
    <dgm:cxn modelId="{6F1057B2-EED9-4A1F-9F7B-C1CB3DB13412}" type="presOf" srcId="{CEBA20A7-933D-4838-BE88-B896DED38365}" destId="{C954983E-0491-4F76-B3FF-BB7E41E40F45}" srcOrd="0" destOrd="0" presId="urn:microsoft.com/office/officeart/2005/8/layout/StepDownProcess"/>
    <dgm:cxn modelId="{5FAE9BD5-02DD-4B5A-B542-F2278F8970F2}" type="presOf" srcId="{E28AE805-9541-4F57-A5B6-7B942FF14738}" destId="{DB570CD2-BDDD-4F98-9384-DFC46533D4A9}" srcOrd="0" destOrd="0" presId="urn:microsoft.com/office/officeart/2005/8/layout/StepDownProcess"/>
    <dgm:cxn modelId="{8A5863ED-E42B-417B-823A-C885630C8A87}" srcId="{0239FF2E-3196-4034-B8B3-BD0495A9F7F4}" destId="{E28AE805-9541-4F57-A5B6-7B942FF14738}" srcOrd="0" destOrd="0" parTransId="{C8722F64-9F8A-4DBE-86AA-DAC3045FCD58}" sibTransId="{6D4C8EC0-C7F1-4F07-A49F-DB2A85145900}"/>
    <dgm:cxn modelId="{73420DFF-1C28-4D12-AC21-FD9BE2BF3EE1}" type="presOf" srcId="{77520CC6-C20E-43CD-99CE-A42A28286D11}" destId="{A222856E-0945-4C12-93DA-6CB1E5E7CA55}" srcOrd="0" destOrd="0" presId="urn:microsoft.com/office/officeart/2005/8/layout/StepDownProcess"/>
    <dgm:cxn modelId="{CE812AA5-A71B-4766-9300-26EBCF46D254}" type="presParOf" srcId="{6E330BEE-D00D-455C-A42C-1E58C0CC5B1F}" destId="{2D770B7A-8C94-46C0-8F4D-3709E5DE5023}" srcOrd="0" destOrd="0" presId="urn:microsoft.com/office/officeart/2005/8/layout/StepDownProcess"/>
    <dgm:cxn modelId="{2743D850-1247-453C-A43F-0587132846D5}" type="presParOf" srcId="{2D770B7A-8C94-46C0-8F4D-3709E5DE5023}" destId="{94AC648B-C668-4A2C-B7F6-FBFC56FA3A29}" srcOrd="0" destOrd="0" presId="urn:microsoft.com/office/officeart/2005/8/layout/StepDownProcess"/>
    <dgm:cxn modelId="{04BBDD5E-32D9-4876-A838-D1FE7E05BE3B}" type="presParOf" srcId="{2D770B7A-8C94-46C0-8F4D-3709E5DE5023}" destId="{DB570CD2-BDDD-4F98-9384-DFC46533D4A9}" srcOrd="1" destOrd="0" presId="urn:microsoft.com/office/officeart/2005/8/layout/StepDownProcess"/>
    <dgm:cxn modelId="{EE84CFAF-7ACB-48E2-8292-6E884ED1E790}" type="presParOf" srcId="{2D770B7A-8C94-46C0-8F4D-3709E5DE5023}" destId="{CC832C46-87CE-4F1C-83CF-5195C5ECEFD0}" srcOrd="2" destOrd="0" presId="urn:microsoft.com/office/officeart/2005/8/layout/StepDownProcess"/>
    <dgm:cxn modelId="{70DF4672-2F3E-4F5B-AA1F-5A158EC9DB3A}" type="presParOf" srcId="{6E330BEE-D00D-455C-A42C-1E58C0CC5B1F}" destId="{D7FE7476-B344-4FE4-AAB8-803A3F445D4C}" srcOrd="1" destOrd="0" presId="urn:microsoft.com/office/officeart/2005/8/layout/StepDownProcess"/>
    <dgm:cxn modelId="{9B5D4A20-3815-4E94-B3BF-C0B9D25821AD}" type="presParOf" srcId="{6E330BEE-D00D-455C-A42C-1E58C0CC5B1F}" destId="{62226C58-B793-4DED-88C7-AB01CEC009C5}" srcOrd="2" destOrd="0" presId="urn:microsoft.com/office/officeart/2005/8/layout/StepDownProcess"/>
    <dgm:cxn modelId="{6F0621E7-6579-4406-8F77-A05DE195DFCB}" type="presParOf" srcId="{62226C58-B793-4DED-88C7-AB01CEC009C5}" destId="{9585C1E8-0116-496C-AF3B-01147E48D6B8}" srcOrd="0" destOrd="0" presId="urn:microsoft.com/office/officeart/2005/8/layout/StepDownProcess"/>
    <dgm:cxn modelId="{BAF29AB1-CA99-4A4D-A6AD-DB4510760DCC}" type="presParOf" srcId="{62226C58-B793-4DED-88C7-AB01CEC009C5}" destId="{A222856E-0945-4C12-93DA-6CB1E5E7CA55}" srcOrd="1" destOrd="0" presId="urn:microsoft.com/office/officeart/2005/8/layout/StepDownProcess"/>
    <dgm:cxn modelId="{7D32C3CC-7071-4671-B38F-A4321BAD205E}" type="presParOf" srcId="{62226C58-B793-4DED-88C7-AB01CEC009C5}" destId="{4409BDC4-8800-49F5-8683-CA33DAA82DC9}" srcOrd="2" destOrd="0" presId="urn:microsoft.com/office/officeart/2005/8/layout/StepDownProcess"/>
    <dgm:cxn modelId="{D02FB6E7-E88A-43E3-A661-343875248253}" type="presParOf" srcId="{6E330BEE-D00D-455C-A42C-1E58C0CC5B1F}" destId="{9B04B7F2-41B7-4B17-9404-58B19792A11A}" srcOrd="3" destOrd="0" presId="urn:microsoft.com/office/officeart/2005/8/layout/StepDownProcess"/>
    <dgm:cxn modelId="{86DF21C4-2007-4285-AAA0-C38A12A8B6C9}" type="presParOf" srcId="{6E330BEE-D00D-455C-A42C-1E58C0CC5B1F}" destId="{0F614721-DD3C-4489-894D-C9884A1EC818}" srcOrd="4" destOrd="0" presId="urn:microsoft.com/office/officeart/2005/8/layout/StepDownProcess"/>
    <dgm:cxn modelId="{AE751C3C-DAAE-459A-8C45-20A1847C0B4E}" type="presParOf" srcId="{0F614721-DD3C-4489-894D-C9884A1EC818}" destId="{779E21E0-650E-4497-8E52-427C8E8C0226}" srcOrd="0" destOrd="0" presId="urn:microsoft.com/office/officeart/2005/8/layout/StepDownProcess"/>
    <dgm:cxn modelId="{2F11EE06-0B2B-4796-8026-09C61F7BBCFC}" type="presParOf" srcId="{0F614721-DD3C-4489-894D-C9884A1EC818}" destId="{B44B559B-520F-4FDD-9B05-C0B6C099EB4A}" srcOrd="1" destOrd="0" presId="urn:microsoft.com/office/officeart/2005/8/layout/StepDownProcess"/>
    <dgm:cxn modelId="{BB104A4A-F5D1-42FA-BF0F-01D5D0B25A35}" type="presParOf" srcId="{0F614721-DD3C-4489-894D-C9884A1EC818}" destId="{6A523EAC-429B-46A4-A76B-40293FBCE1A2}" srcOrd="2" destOrd="0" presId="urn:microsoft.com/office/officeart/2005/8/layout/StepDownProcess"/>
    <dgm:cxn modelId="{625B0A0E-8A70-4879-AF18-3370D9B4C0FB}" type="presParOf" srcId="{6E330BEE-D00D-455C-A42C-1E58C0CC5B1F}" destId="{A673C5DB-49E6-42AB-BDB3-09D7031AADA4}" srcOrd="5" destOrd="0" presId="urn:microsoft.com/office/officeart/2005/8/layout/StepDownProcess"/>
    <dgm:cxn modelId="{212DA8F4-0D23-4E25-89B0-3753A8CB31F1}" type="presParOf" srcId="{6E330BEE-D00D-455C-A42C-1E58C0CC5B1F}" destId="{666EDBE8-8BCA-4D95-BA6C-5FD8E655F23E}" srcOrd="6" destOrd="0" presId="urn:microsoft.com/office/officeart/2005/8/layout/StepDownProcess"/>
    <dgm:cxn modelId="{DD6B338D-B6C3-4BE9-9F38-CABFA3CDD62A}" type="presParOf" srcId="{666EDBE8-8BCA-4D95-BA6C-5FD8E655F23E}" destId="{B7E1760F-9650-420F-863D-C5ACF5100068}" srcOrd="0" destOrd="0" presId="urn:microsoft.com/office/officeart/2005/8/layout/StepDownProcess"/>
    <dgm:cxn modelId="{A6295110-4EC8-4712-BF1C-577CDC72BE19}" type="presParOf" srcId="{666EDBE8-8BCA-4D95-BA6C-5FD8E655F23E}" destId="{C954983E-0491-4F76-B3FF-BB7E41E40F45}" srcOrd="1" destOrd="0" presId="urn:microsoft.com/office/officeart/2005/8/layout/StepDownProcess"/>
    <dgm:cxn modelId="{D186B880-ADE7-40F4-80DF-646E245597F2}" type="presParOf" srcId="{666EDBE8-8BCA-4D95-BA6C-5FD8E655F23E}" destId="{10D5A225-E7A6-4C3E-8FF1-166FADB80065}" srcOrd="2" destOrd="0" presId="urn:microsoft.com/office/officeart/2005/8/layout/StepDownProcess"/>
    <dgm:cxn modelId="{2C5C18BA-92EC-4444-B20B-B712D1F5FFE8}" type="presParOf" srcId="{6E330BEE-D00D-455C-A42C-1E58C0CC5B1F}" destId="{34CEC646-BC91-4D30-AC35-E3AB8B947CD1}" srcOrd="7" destOrd="0" presId="urn:microsoft.com/office/officeart/2005/8/layout/StepDownProcess"/>
    <dgm:cxn modelId="{85EAF907-D30E-4DCD-8516-96ABCE948997}" type="presParOf" srcId="{6E330BEE-D00D-455C-A42C-1E58C0CC5B1F}" destId="{A009DBF6-6E85-4B62-891D-82A751F5FE96}" srcOrd="8" destOrd="0" presId="urn:microsoft.com/office/officeart/2005/8/layout/StepDownProcess"/>
    <dgm:cxn modelId="{A87B9DED-C5C3-4573-AB2A-AE4A5312E7C4}" type="presParOf" srcId="{A009DBF6-6E85-4B62-891D-82A751F5FE96}" destId="{452771D6-97FE-4F60-9D98-0B3963AC480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9FF2E-3196-4034-B8B3-BD0495A9F7F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28AE805-9541-4F57-A5B6-7B942FF14738}">
      <dgm:prSet phldrT="[Metin]" phldr="0"/>
      <dgm:spPr/>
      <dgm:t>
        <a:bodyPr/>
        <a:lstStyle/>
        <a:p>
          <a:r>
            <a:rPr lang="tr-TR" dirty="0"/>
            <a:t>Final </a:t>
          </a:r>
          <a:r>
            <a:rPr lang="tr-TR" dirty="0" err="1"/>
            <a:t>Dataset</a:t>
          </a:r>
          <a:endParaRPr lang="tr-TR" dirty="0"/>
        </a:p>
      </dgm:t>
    </dgm:pt>
    <dgm:pt modelId="{C8722F64-9F8A-4DBE-86AA-DAC3045FCD58}" type="parTrans" cxnId="{8A5863ED-E42B-417B-823A-C885630C8A87}">
      <dgm:prSet/>
      <dgm:spPr/>
      <dgm:t>
        <a:bodyPr/>
        <a:lstStyle/>
        <a:p>
          <a:endParaRPr lang="tr-TR"/>
        </a:p>
      </dgm:t>
    </dgm:pt>
    <dgm:pt modelId="{6D4C8EC0-C7F1-4F07-A49F-DB2A85145900}" type="sibTrans" cxnId="{8A5863ED-E42B-417B-823A-C885630C8A87}">
      <dgm:prSet/>
      <dgm:spPr/>
      <dgm:t>
        <a:bodyPr/>
        <a:lstStyle/>
        <a:p>
          <a:endParaRPr lang="tr-TR"/>
        </a:p>
      </dgm:t>
    </dgm:pt>
    <dgm:pt modelId="{77520CC6-C20E-43CD-99CE-A42A28286D11}">
      <dgm:prSet phldrT="[Metin]" phldr="0"/>
      <dgm:spPr/>
      <dgm:t>
        <a:bodyPr/>
        <a:lstStyle/>
        <a:p>
          <a:r>
            <a:rPr lang="tr-TR" dirty="0" err="1"/>
            <a:t>One</a:t>
          </a:r>
          <a:r>
            <a:rPr lang="tr-TR" dirty="0"/>
            <a:t>-Hot </a:t>
          </a:r>
          <a:r>
            <a:rPr lang="tr-TR" dirty="0" err="1"/>
            <a:t>Encoding</a:t>
          </a:r>
          <a:endParaRPr lang="tr-TR" dirty="0"/>
        </a:p>
      </dgm:t>
    </dgm:pt>
    <dgm:pt modelId="{F4327E30-E145-4899-909E-74CD5C132FCA}" type="parTrans" cxnId="{BA687D1E-A835-461E-A49B-3741A05D7CED}">
      <dgm:prSet/>
      <dgm:spPr/>
      <dgm:t>
        <a:bodyPr/>
        <a:lstStyle/>
        <a:p>
          <a:endParaRPr lang="tr-TR"/>
        </a:p>
      </dgm:t>
    </dgm:pt>
    <dgm:pt modelId="{E3CC8BE4-F885-4198-B184-F32C2E74ECEC}" type="sibTrans" cxnId="{BA687D1E-A835-461E-A49B-3741A05D7CED}">
      <dgm:prSet/>
      <dgm:spPr/>
      <dgm:t>
        <a:bodyPr/>
        <a:lstStyle/>
        <a:p>
          <a:endParaRPr lang="tr-TR"/>
        </a:p>
      </dgm:t>
    </dgm:pt>
    <dgm:pt modelId="{A98649AC-2884-41EA-8455-1BBFD378A23D}">
      <dgm:prSet phldrT="[Metin]" phldr="0"/>
      <dgm:spPr/>
      <dgm:t>
        <a:bodyPr/>
        <a:lstStyle/>
        <a:p>
          <a:r>
            <a:rPr lang="tr-TR" dirty="0" err="1"/>
            <a:t>Standardization</a:t>
          </a:r>
          <a:endParaRPr lang="tr-TR" dirty="0"/>
        </a:p>
      </dgm:t>
    </dgm:pt>
    <dgm:pt modelId="{DDCC208A-5D5D-4485-ACF4-AED4893C28A9}" type="parTrans" cxnId="{C6ABFAA4-0F4C-43EA-93D4-03C6D06660DD}">
      <dgm:prSet/>
      <dgm:spPr/>
      <dgm:t>
        <a:bodyPr/>
        <a:lstStyle/>
        <a:p>
          <a:endParaRPr lang="tr-TR"/>
        </a:p>
      </dgm:t>
    </dgm:pt>
    <dgm:pt modelId="{34672157-A26A-484B-BB2A-148CDFF4C786}" type="sibTrans" cxnId="{C6ABFAA4-0F4C-43EA-93D4-03C6D06660DD}">
      <dgm:prSet/>
      <dgm:spPr/>
      <dgm:t>
        <a:bodyPr/>
        <a:lstStyle/>
        <a:p>
          <a:endParaRPr lang="tr-TR"/>
        </a:p>
      </dgm:t>
    </dgm:pt>
    <dgm:pt modelId="{CEBA20A7-933D-4838-BE88-B896DED38365}">
      <dgm:prSet phldrT="[Metin]" phldr="0"/>
      <dgm:spPr/>
      <dgm:t>
        <a:bodyPr/>
        <a:lstStyle/>
        <a:p>
          <a:r>
            <a:rPr lang="tr-TR" dirty="0"/>
            <a:t>Train/Test </a:t>
          </a:r>
          <a:r>
            <a:rPr lang="tr-TR" dirty="0" err="1"/>
            <a:t>Split</a:t>
          </a:r>
          <a:endParaRPr lang="tr-TR" dirty="0"/>
        </a:p>
      </dgm:t>
    </dgm:pt>
    <dgm:pt modelId="{439FF3D0-C36E-4AF2-B78A-9FC01EA0BB75}" type="parTrans" cxnId="{0BCB7E9A-D718-426C-9225-F7DF7E77B520}">
      <dgm:prSet/>
      <dgm:spPr/>
      <dgm:t>
        <a:bodyPr/>
        <a:lstStyle/>
        <a:p>
          <a:endParaRPr lang="tr-TR"/>
        </a:p>
      </dgm:t>
    </dgm:pt>
    <dgm:pt modelId="{E52080CC-D185-486E-901C-5F9ABF6EF162}" type="sibTrans" cxnId="{0BCB7E9A-D718-426C-9225-F7DF7E77B520}">
      <dgm:prSet/>
      <dgm:spPr/>
      <dgm:t>
        <a:bodyPr/>
        <a:lstStyle/>
        <a:p>
          <a:endParaRPr lang="tr-TR"/>
        </a:p>
      </dgm:t>
    </dgm:pt>
    <dgm:pt modelId="{0C1450F2-AEBA-4B68-A5D7-23CB0D4124FE}">
      <dgm:prSet phldrT="[Metin]" phldr="0"/>
      <dgm:spPr/>
      <dgm:t>
        <a:bodyPr/>
        <a:lstStyle/>
        <a:p>
          <a:r>
            <a:rPr lang="tr-TR" dirty="0" err="1"/>
            <a:t>GridSearchCV</a:t>
          </a:r>
          <a:r>
            <a:rPr lang="tr-TR" dirty="0"/>
            <a:t> ( 4 </a:t>
          </a:r>
          <a:r>
            <a:rPr lang="tr-TR" dirty="0" err="1"/>
            <a:t>Models</a:t>
          </a:r>
          <a:r>
            <a:rPr lang="tr-TR" dirty="0"/>
            <a:t>)</a:t>
          </a:r>
        </a:p>
      </dgm:t>
    </dgm:pt>
    <dgm:pt modelId="{498F3339-50DF-4034-87C4-D9F9784F75AE}" type="parTrans" cxnId="{1ACA973A-A284-4413-A1B0-3A5D75F8BE40}">
      <dgm:prSet/>
      <dgm:spPr/>
      <dgm:t>
        <a:bodyPr/>
        <a:lstStyle/>
        <a:p>
          <a:endParaRPr lang="tr-TR"/>
        </a:p>
      </dgm:t>
    </dgm:pt>
    <dgm:pt modelId="{F61BB038-43B3-4585-9C77-8A2530F5CEE8}" type="sibTrans" cxnId="{1ACA973A-A284-4413-A1B0-3A5D75F8BE40}">
      <dgm:prSet/>
      <dgm:spPr/>
      <dgm:t>
        <a:bodyPr/>
        <a:lstStyle/>
        <a:p>
          <a:endParaRPr lang="tr-TR"/>
        </a:p>
      </dgm:t>
    </dgm:pt>
    <dgm:pt modelId="{AA4AA681-12B2-480E-868E-C588444FFB44}">
      <dgm:prSet/>
      <dgm:spPr/>
      <dgm:t>
        <a:bodyPr/>
        <a:lstStyle/>
        <a:p>
          <a:r>
            <a:rPr lang="tr-TR" dirty="0"/>
            <a:t>Best Model</a:t>
          </a:r>
        </a:p>
      </dgm:t>
    </dgm:pt>
    <dgm:pt modelId="{B63CE441-8E7D-4380-940E-0FD3F9DA4F82}" type="parTrans" cxnId="{26FAD6DA-8A23-445D-AF8A-858A33676149}">
      <dgm:prSet/>
      <dgm:spPr/>
      <dgm:t>
        <a:bodyPr/>
        <a:lstStyle/>
        <a:p>
          <a:endParaRPr lang="tr-TR"/>
        </a:p>
      </dgm:t>
    </dgm:pt>
    <dgm:pt modelId="{F0FE94EC-DABD-4141-BF5D-7E2031534541}" type="sibTrans" cxnId="{26FAD6DA-8A23-445D-AF8A-858A33676149}">
      <dgm:prSet/>
      <dgm:spPr/>
      <dgm:t>
        <a:bodyPr/>
        <a:lstStyle/>
        <a:p>
          <a:endParaRPr lang="tr-TR"/>
        </a:p>
      </dgm:t>
    </dgm:pt>
    <dgm:pt modelId="{6E330BEE-D00D-455C-A42C-1E58C0CC5B1F}" type="pres">
      <dgm:prSet presAssocID="{0239FF2E-3196-4034-B8B3-BD0495A9F7F4}" presName="rootnode" presStyleCnt="0">
        <dgm:presLayoutVars>
          <dgm:chMax/>
          <dgm:chPref/>
          <dgm:dir/>
          <dgm:animLvl val="lvl"/>
        </dgm:presLayoutVars>
      </dgm:prSet>
      <dgm:spPr/>
    </dgm:pt>
    <dgm:pt modelId="{2D770B7A-8C94-46C0-8F4D-3709E5DE5023}" type="pres">
      <dgm:prSet presAssocID="{E28AE805-9541-4F57-A5B6-7B942FF14738}" presName="composite" presStyleCnt="0"/>
      <dgm:spPr/>
    </dgm:pt>
    <dgm:pt modelId="{94AC648B-C668-4A2C-B7F6-FBFC56FA3A29}" type="pres">
      <dgm:prSet presAssocID="{E28AE805-9541-4F57-A5B6-7B942FF14738}" presName="bentUpArrow1" presStyleLbl="alignImgPlace1" presStyleIdx="0" presStyleCnt="5"/>
      <dgm:spPr/>
    </dgm:pt>
    <dgm:pt modelId="{DB570CD2-BDDD-4F98-9384-DFC46533D4A9}" type="pres">
      <dgm:prSet presAssocID="{E28AE805-9541-4F57-A5B6-7B942FF14738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C832C46-87CE-4F1C-83CF-5195C5ECEFD0}" type="pres">
      <dgm:prSet presAssocID="{E28AE805-9541-4F57-A5B6-7B942FF14738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7FE7476-B344-4FE4-AAB8-803A3F445D4C}" type="pres">
      <dgm:prSet presAssocID="{6D4C8EC0-C7F1-4F07-A49F-DB2A85145900}" presName="sibTrans" presStyleCnt="0"/>
      <dgm:spPr/>
    </dgm:pt>
    <dgm:pt modelId="{62226C58-B793-4DED-88C7-AB01CEC009C5}" type="pres">
      <dgm:prSet presAssocID="{77520CC6-C20E-43CD-99CE-A42A28286D11}" presName="composite" presStyleCnt="0"/>
      <dgm:spPr/>
    </dgm:pt>
    <dgm:pt modelId="{9585C1E8-0116-496C-AF3B-01147E48D6B8}" type="pres">
      <dgm:prSet presAssocID="{77520CC6-C20E-43CD-99CE-A42A28286D11}" presName="bentUpArrow1" presStyleLbl="alignImgPlace1" presStyleIdx="1" presStyleCnt="5"/>
      <dgm:spPr/>
    </dgm:pt>
    <dgm:pt modelId="{A222856E-0945-4C12-93DA-6CB1E5E7CA55}" type="pres">
      <dgm:prSet presAssocID="{77520CC6-C20E-43CD-99CE-A42A28286D11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4409BDC4-8800-49F5-8683-CA33DAA82DC9}" type="pres">
      <dgm:prSet presAssocID="{77520CC6-C20E-43CD-99CE-A42A28286D11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B04B7F2-41B7-4B17-9404-58B19792A11A}" type="pres">
      <dgm:prSet presAssocID="{E3CC8BE4-F885-4198-B184-F32C2E74ECEC}" presName="sibTrans" presStyleCnt="0"/>
      <dgm:spPr/>
    </dgm:pt>
    <dgm:pt modelId="{0F614721-DD3C-4489-894D-C9884A1EC818}" type="pres">
      <dgm:prSet presAssocID="{A98649AC-2884-41EA-8455-1BBFD378A23D}" presName="composite" presStyleCnt="0"/>
      <dgm:spPr/>
    </dgm:pt>
    <dgm:pt modelId="{779E21E0-650E-4497-8E52-427C8E8C0226}" type="pres">
      <dgm:prSet presAssocID="{A98649AC-2884-41EA-8455-1BBFD378A23D}" presName="bentUpArrow1" presStyleLbl="alignImgPlace1" presStyleIdx="2" presStyleCnt="5"/>
      <dgm:spPr/>
    </dgm:pt>
    <dgm:pt modelId="{B44B559B-520F-4FDD-9B05-C0B6C099EB4A}" type="pres">
      <dgm:prSet presAssocID="{A98649AC-2884-41EA-8455-1BBFD378A23D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A523EAC-429B-46A4-A76B-40293FBCE1A2}" type="pres">
      <dgm:prSet presAssocID="{A98649AC-2884-41EA-8455-1BBFD378A23D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673C5DB-49E6-42AB-BDB3-09D7031AADA4}" type="pres">
      <dgm:prSet presAssocID="{34672157-A26A-484B-BB2A-148CDFF4C786}" presName="sibTrans" presStyleCnt="0"/>
      <dgm:spPr/>
    </dgm:pt>
    <dgm:pt modelId="{666EDBE8-8BCA-4D95-BA6C-5FD8E655F23E}" type="pres">
      <dgm:prSet presAssocID="{CEBA20A7-933D-4838-BE88-B896DED38365}" presName="composite" presStyleCnt="0"/>
      <dgm:spPr/>
    </dgm:pt>
    <dgm:pt modelId="{B7E1760F-9650-420F-863D-C5ACF5100068}" type="pres">
      <dgm:prSet presAssocID="{CEBA20A7-933D-4838-BE88-B896DED38365}" presName="bentUpArrow1" presStyleLbl="alignImgPlace1" presStyleIdx="3" presStyleCnt="5"/>
      <dgm:spPr/>
    </dgm:pt>
    <dgm:pt modelId="{C954983E-0491-4F76-B3FF-BB7E41E40F45}" type="pres">
      <dgm:prSet presAssocID="{CEBA20A7-933D-4838-BE88-B896DED38365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10D5A225-E7A6-4C3E-8FF1-166FADB80065}" type="pres">
      <dgm:prSet presAssocID="{CEBA20A7-933D-4838-BE88-B896DED38365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34CEC646-BC91-4D30-AC35-E3AB8B947CD1}" type="pres">
      <dgm:prSet presAssocID="{E52080CC-D185-486E-901C-5F9ABF6EF162}" presName="sibTrans" presStyleCnt="0"/>
      <dgm:spPr/>
    </dgm:pt>
    <dgm:pt modelId="{A009DBF6-6E85-4B62-891D-82A751F5FE96}" type="pres">
      <dgm:prSet presAssocID="{0C1450F2-AEBA-4B68-A5D7-23CB0D4124FE}" presName="composite" presStyleCnt="0"/>
      <dgm:spPr/>
    </dgm:pt>
    <dgm:pt modelId="{810F2859-B4BA-4256-A003-7AEA144C4F6D}" type="pres">
      <dgm:prSet presAssocID="{0C1450F2-AEBA-4B68-A5D7-23CB0D4124FE}" presName="bentUpArrow1" presStyleLbl="alignImgPlace1" presStyleIdx="4" presStyleCnt="5"/>
      <dgm:spPr/>
    </dgm:pt>
    <dgm:pt modelId="{452771D6-97FE-4F60-9D98-0B3963AC4807}" type="pres">
      <dgm:prSet presAssocID="{0C1450F2-AEBA-4B68-A5D7-23CB0D4124FE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E3ED0E8-48F6-4E67-94B1-B974D65285D6}" type="pres">
      <dgm:prSet presAssocID="{0C1450F2-AEBA-4B68-A5D7-23CB0D4124FE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FCA7C83A-49AE-41A9-86C5-3366B8543095}" type="pres">
      <dgm:prSet presAssocID="{F61BB038-43B3-4585-9C77-8A2530F5CEE8}" presName="sibTrans" presStyleCnt="0"/>
      <dgm:spPr/>
    </dgm:pt>
    <dgm:pt modelId="{6EB91FC4-B892-4F05-8C35-E33199098E1D}" type="pres">
      <dgm:prSet presAssocID="{AA4AA681-12B2-480E-868E-C588444FFB44}" presName="composite" presStyleCnt="0"/>
      <dgm:spPr/>
    </dgm:pt>
    <dgm:pt modelId="{D71A9FB8-E067-463D-B7DA-1CBD2558EED1}" type="pres">
      <dgm:prSet presAssocID="{AA4AA681-12B2-480E-868E-C588444FFB44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6441D1B-DFC9-45CE-B6FA-EC724E0874DC}" type="presOf" srcId="{0C1450F2-AEBA-4B68-A5D7-23CB0D4124FE}" destId="{452771D6-97FE-4F60-9D98-0B3963AC4807}" srcOrd="0" destOrd="0" presId="urn:microsoft.com/office/officeart/2005/8/layout/StepDownProcess"/>
    <dgm:cxn modelId="{BA687D1E-A835-461E-A49B-3741A05D7CED}" srcId="{0239FF2E-3196-4034-B8B3-BD0495A9F7F4}" destId="{77520CC6-C20E-43CD-99CE-A42A28286D11}" srcOrd="1" destOrd="0" parTransId="{F4327E30-E145-4899-909E-74CD5C132FCA}" sibTransId="{E3CC8BE4-F885-4198-B184-F32C2E74ECEC}"/>
    <dgm:cxn modelId="{7A7FAF27-8420-4B7F-9ABC-B3D0973910CB}" type="presOf" srcId="{0239FF2E-3196-4034-B8B3-BD0495A9F7F4}" destId="{6E330BEE-D00D-455C-A42C-1E58C0CC5B1F}" srcOrd="0" destOrd="0" presId="urn:microsoft.com/office/officeart/2005/8/layout/StepDownProcess"/>
    <dgm:cxn modelId="{1ACA973A-A284-4413-A1B0-3A5D75F8BE40}" srcId="{0239FF2E-3196-4034-B8B3-BD0495A9F7F4}" destId="{0C1450F2-AEBA-4B68-A5D7-23CB0D4124FE}" srcOrd="4" destOrd="0" parTransId="{498F3339-50DF-4034-87C4-D9F9784F75AE}" sibTransId="{F61BB038-43B3-4585-9C77-8A2530F5CEE8}"/>
    <dgm:cxn modelId="{CDE8383F-6A46-480F-B2DA-04AC519A4A6A}" type="presOf" srcId="{A98649AC-2884-41EA-8455-1BBFD378A23D}" destId="{B44B559B-520F-4FDD-9B05-C0B6C099EB4A}" srcOrd="0" destOrd="0" presId="urn:microsoft.com/office/officeart/2005/8/layout/StepDownProcess"/>
    <dgm:cxn modelId="{0BCB7E9A-D718-426C-9225-F7DF7E77B520}" srcId="{0239FF2E-3196-4034-B8B3-BD0495A9F7F4}" destId="{CEBA20A7-933D-4838-BE88-B896DED38365}" srcOrd="3" destOrd="0" parTransId="{439FF3D0-C36E-4AF2-B78A-9FC01EA0BB75}" sibTransId="{E52080CC-D185-486E-901C-5F9ABF6EF162}"/>
    <dgm:cxn modelId="{C6ABFAA4-0F4C-43EA-93D4-03C6D06660DD}" srcId="{0239FF2E-3196-4034-B8B3-BD0495A9F7F4}" destId="{A98649AC-2884-41EA-8455-1BBFD378A23D}" srcOrd="2" destOrd="0" parTransId="{DDCC208A-5D5D-4485-ACF4-AED4893C28A9}" sibTransId="{34672157-A26A-484B-BB2A-148CDFF4C786}"/>
    <dgm:cxn modelId="{6F1057B2-EED9-4A1F-9F7B-C1CB3DB13412}" type="presOf" srcId="{CEBA20A7-933D-4838-BE88-B896DED38365}" destId="{C954983E-0491-4F76-B3FF-BB7E41E40F45}" srcOrd="0" destOrd="0" presId="urn:microsoft.com/office/officeart/2005/8/layout/StepDownProcess"/>
    <dgm:cxn modelId="{0A1E74B8-6DD5-4F0B-B10B-14A6B0F64879}" type="presOf" srcId="{AA4AA681-12B2-480E-868E-C588444FFB44}" destId="{D71A9FB8-E067-463D-B7DA-1CBD2558EED1}" srcOrd="0" destOrd="0" presId="urn:microsoft.com/office/officeart/2005/8/layout/StepDownProcess"/>
    <dgm:cxn modelId="{5FAE9BD5-02DD-4B5A-B542-F2278F8970F2}" type="presOf" srcId="{E28AE805-9541-4F57-A5B6-7B942FF14738}" destId="{DB570CD2-BDDD-4F98-9384-DFC46533D4A9}" srcOrd="0" destOrd="0" presId="urn:microsoft.com/office/officeart/2005/8/layout/StepDownProcess"/>
    <dgm:cxn modelId="{26FAD6DA-8A23-445D-AF8A-858A33676149}" srcId="{0239FF2E-3196-4034-B8B3-BD0495A9F7F4}" destId="{AA4AA681-12B2-480E-868E-C588444FFB44}" srcOrd="5" destOrd="0" parTransId="{B63CE441-8E7D-4380-940E-0FD3F9DA4F82}" sibTransId="{F0FE94EC-DABD-4141-BF5D-7E2031534541}"/>
    <dgm:cxn modelId="{8A5863ED-E42B-417B-823A-C885630C8A87}" srcId="{0239FF2E-3196-4034-B8B3-BD0495A9F7F4}" destId="{E28AE805-9541-4F57-A5B6-7B942FF14738}" srcOrd="0" destOrd="0" parTransId="{C8722F64-9F8A-4DBE-86AA-DAC3045FCD58}" sibTransId="{6D4C8EC0-C7F1-4F07-A49F-DB2A85145900}"/>
    <dgm:cxn modelId="{73420DFF-1C28-4D12-AC21-FD9BE2BF3EE1}" type="presOf" srcId="{77520CC6-C20E-43CD-99CE-A42A28286D11}" destId="{A222856E-0945-4C12-93DA-6CB1E5E7CA55}" srcOrd="0" destOrd="0" presId="urn:microsoft.com/office/officeart/2005/8/layout/StepDownProcess"/>
    <dgm:cxn modelId="{CE812AA5-A71B-4766-9300-26EBCF46D254}" type="presParOf" srcId="{6E330BEE-D00D-455C-A42C-1E58C0CC5B1F}" destId="{2D770B7A-8C94-46C0-8F4D-3709E5DE5023}" srcOrd="0" destOrd="0" presId="urn:microsoft.com/office/officeart/2005/8/layout/StepDownProcess"/>
    <dgm:cxn modelId="{2743D850-1247-453C-A43F-0587132846D5}" type="presParOf" srcId="{2D770B7A-8C94-46C0-8F4D-3709E5DE5023}" destId="{94AC648B-C668-4A2C-B7F6-FBFC56FA3A29}" srcOrd="0" destOrd="0" presId="urn:microsoft.com/office/officeart/2005/8/layout/StepDownProcess"/>
    <dgm:cxn modelId="{04BBDD5E-32D9-4876-A838-D1FE7E05BE3B}" type="presParOf" srcId="{2D770B7A-8C94-46C0-8F4D-3709E5DE5023}" destId="{DB570CD2-BDDD-4F98-9384-DFC46533D4A9}" srcOrd="1" destOrd="0" presId="urn:microsoft.com/office/officeart/2005/8/layout/StepDownProcess"/>
    <dgm:cxn modelId="{EE84CFAF-7ACB-48E2-8292-6E884ED1E790}" type="presParOf" srcId="{2D770B7A-8C94-46C0-8F4D-3709E5DE5023}" destId="{CC832C46-87CE-4F1C-83CF-5195C5ECEFD0}" srcOrd="2" destOrd="0" presId="urn:microsoft.com/office/officeart/2005/8/layout/StepDownProcess"/>
    <dgm:cxn modelId="{70DF4672-2F3E-4F5B-AA1F-5A158EC9DB3A}" type="presParOf" srcId="{6E330BEE-D00D-455C-A42C-1E58C0CC5B1F}" destId="{D7FE7476-B344-4FE4-AAB8-803A3F445D4C}" srcOrd="1" destOrd="0" presId="urn:microsoft.com/office/officeart/2005/8/layout/StepDownProcess"/>
    <dgm:cxn modelId="{9B5D4A20-3815-4E94-B3BF-C0B9D25821AD}" type="presParOf" srcId="{6E330BEE-D00D-455C-A42C-1E58C0CC5B1F}" destId="{62226C58-B793-4DED-88C7-AB01CEC009C5}" srcOrd="2" destOrd="0" presId="urn:microsoft.com/office/officeart/2005/8/layout/StepDownProcess"/>
    <dgm:cxn modelId="{6F0621E7-6579-4406-8F77-A05DE195DFCB}" type="presParOf" srcId="{62226C58-B793-4DED-88C7-AB01CEC009C5}" destId="{9585C1E8-0116-496C-AF3B-01147E48D6B8}" srcOrd="0" destOrd="0" presId="urn:microsoft.com/office/officeart/2005/8/layout/StepDownProcess"/>
    <dgm:cxn modelId="{BAF29AB1-CA99-4A4D-A6AD-DB4510760DCC}" type="presParOf" srcId="{62226C58-B793-4DED-88C7-AB01CEC009C5}" destId="{A222856E-0945-4C12-93DA-6CB1E5E7CA55}" srcOrd="1" destOrd="0" presId="urn:microsoft.com/office/officeart/2005/8/layout/StepDownProcess"/>
    <dgm:cxn modelId="{7D32C3CC-7071-4671-B38F-A4321BAD205E}" type="presParOf" srcId="{62226C58-B793-4DED-88C7-AB01CEC009C5}" destId="{4409BDC4-8800-49F5-8683-CA33DAA82DC9}" srcOrd="2" destOrd="0" presId="urn:microsoft.com/office/officeart/2005/8/layout/StepDownProcess"/>
    <dgm:cxn modelId="{D02FB6E7-E88A-43E3-A661-343875248253}" type="presParOf" srcId="{6E330BEE-D00D-455C-A42C-1E58C0CC5B1F}" destId="{9B04B7F2-41B7-4B17-9404-58B19792A11A}" srcOrd="3" destOrd="0" presId="urn:microsoft.com/office/officeart/2005/8/layout/StepDownProcess"/>
    <dgm:cxn modelId="{86DF21C4-2007-4285-AAA0-C38A12A8B6C9}" type="presParOf" srcId="{6E330BEE-D00D-455C-A42C-1E58C0CC5B1F}" destId="{0F614721-DD3C-4489-894D-C9884A1EC818}" srcOrd="4" destOrd="0" presId="urn:microsoft.com/office/officeart/2005/8/layout/StepDownProcess"/>
    <dgm:cxn modelId="{AE751C3C-DAAE-459A-8C45-20A1847C0B4E}" type="presParOf" srcId="{0F614721-DD3C-4489-894D-C9884A1EC818}" destId="{779E21E0-650E-4497-8E52-427C8E8C0226}" srcOrd="0" destOrd="0" presId="urn:microsoft.com/office/officeart/2005/8/layout/StepDownProcess"/>
    <dgm:cxn modelId="{2F11EE06-0B2B-4796-8026-09C61F7BBCFC}" type="presParOf" srcId="{0F614721-DD3C-4489-894D-C9884A1EC818}" destId="{B44B559B-520F-4FDD-9B05-C0B6C099EB4A}" srcOrd="1" destOrd="0" presId="urn:microsoft.com/office/officeart/2005/8/layout/StepDownProcess"/>
    <dgm:cxn modelId="{BB104A4A-F5D1-42FA-BF0F-01D5D0B25A35}" type="presParOf" srcId="{0F614721-DD3C-4489-894D-C9884A1EC818}" destId="{6A523EAC-429B-46A4-A76B-40293FBCE1A2}" srcOrd="2" destOrd="0" presId="urn:microsoft.com/office/officeart/2005/8/layout/StepDownProcess"/>
    <dgm:cxn modelId="{625B0A0E-8A70-4879-AF18-3370D9B4C0FB}" type="presParOf" srcId="{6E330BEE-D00D-455C-A42C-1E58C0CC5B1F}" destId="{A673C5DB-49E6-42AB-BDB3-09D7031AADA4}" srcOrd="5" destOrd="0" presId="urn:microsoft.com/office/officeart/2005/8/layout/StepDownProcess"/>
    <dgm:cxn modelId="{212DA8F4-0D23-4E25-89B0-3753A8CB31F1}" type="presParOf" srcId="{6E330BEE-D00D-455C-A42C-1E58C0CC5B1F}" destId="{666EDBE8-8BCA-4D95-BA6C-5FD8E655F23E}" srcOrd="6" destOrd="0" presId="urn:microsoft.com/office/officeart/2005/8/layout/StepDownProcess"/>
    <dgm:cxn modelId="{DD6B338D-B6C3-4BE9-9F38-CABFA3CDD62A}" type="presParOf" srcId="{666EDBE8-8BCA-4D95-BA6C-5FD8E655F23E}" destId="{B7E1760F-9650-420F-863D-C5ACF5100068}" srcOrd="0" destOrd="0" presId="urn:microsoft.com/office/officeart/2005/8/layout/StepDownProcess"/>
    <dgm:cxn modelId="{A6295110-4EC8-4712-BF1C-577CDC72BE19}" type="presParOf" srcId="{666EDBE8-8BCA-4D95-BA6C-5FD8E655F23E}" destId="{C954983E-0491-4F76-B3FF-BB7E41E40F45}" srcOrd="1" destOrd="0" presId="urn:microsoft.com/office/officeart/2005/8/layout/StepDownProcess"/>
    <dgm:cxn modelId="{D186B880-ADE7-40F4-80DF-646E245597F2}" type="presParOf" srcId="{666EDBE8-8BCA-4D95-BA6C-5FD8E655F23E}" destId="{10D5A225-E7A6-4C3E-8FF1-166FADB80065}" srcOrd="2" destOrd="0" presId="urn:microsoft.com/office/officeart/2005/8/layout/StepDownProcess"/>
    <dgm:cxn modelId="{2C5C18BA-92EC-4444-B20B-B712D1F5FFE8}" type="presParOf" srcId="{6E330BEE-D00D-455C-A42C-1E58C0CC5B1F}" destId="{34CEC646-BC91-4D30-AC35-E3AB8B947CD1}" srcOrd="7" destOrd="0" presId="urn:microsoft.com/office/officeart/2005/8/layout/StepDownProcess"/>
    <dgm:cxn modelId="{85EAF907-D30E-4DCD-8516-96ABCE948997}" type="presParOf" srcId="{6E330BEE-D00D-455C-A42C-1E58C0CC5B1F}" destId="{A009DBF6-6E85-4B62-891D-82A751F5FE96}" srcOrd="8" destOrd="0" presId="urn:microsoft.com/office/officeart/2005/8/layout/StepDownProcess"/>
    <dgm:cxn modelId="{C8AAC7D4-989A-4F46-A8D4-DBE180211F17}" type="presParOf" srcId="{A009DBF6-6E85-4B62-891D-82A751F5FE96}" destId="{810F2859-B4BA-4256-A003-7AEA144C4F6D}" srcOrd="0" destOrd="0" presId="urn:microsoft.com/office/officeart/2005/8/layout/StepDownProcess"/>
    <dgm:cxn modelId="{A87B9DED-C5C3-4573-AB2A-AE4A5312E7C4}" type="presParOf" srcId="{A009DBF6-6E85-4B62-891D-82A751F5FE96}" destId="{452771D6-97FE-4F60-9D98-0B3963AC4807}" srcOrd="1" destOrd="0" presId="urn:microsoft.com/office/officeart/2005/8/layout/StepDownProcess"/>
    <dgm:cxn modelId="{284DC516-3A51-4168-BA65-4C1F5F060DB3}" type="presParOf" srcId="{A009DBF6-6E85-4B62-891D-82A751F5FE96}" destId="{3E3ED0E8-48F6-4E67-94B1-B974D65285D6}" srcOrd="2" destOrd="0" presId="urn:microsoft.com/office/officeart/2005/8/layout/StepDownProcess"/>
    <dgm:cxn modelId="{6633D403-5AF2-4B09-A21C-8456610198E1}" type="presParOf" srcId="{6E330BEE-D00D-455C-A42C-1E58C0CC5B1F}" destId="{FCA7C83A-49AE-41A9-86C5-3366B8543095}" srcOrd="9" destOrd="0" presId="urn:microsoft.com/office/officeart/2005/8/layout/StepDownProcess"/>
    <dgm:cxn modelId="{004ABB8F-769E-4A3F-BAE5-53F40167F022}" type="presParOf" srcId="{6E330BEE-D00D-455C-A42C-1E58C0CC5B1F}" destId="{6EB91FC4-B892-4F05-8C35-E33199098E1D}" srcOrd="10" destOrd="0" presId="urn:microsoft.com/office/officeart/2005/8/layout/StepDownProcess"/>
    <dgm:cxn modelId="{AEECAC10-5D06-4D2E-85BF-ABB735704CDA}" type="presParOf" srcId="{6EB91FC4-B892-4F05-8C35-E33199098E1D}" destId="{D71A9FB8-E067-463D-B7DA-1CBD2558EED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C648B-C668-4A2C-B7F6-FBFC56FA3A29}">
      <dsp:nvSpPr>
        <dsp:cNvPr id="0" name=""/>
        <dsp:cNvSpPr/>
      </dsp:nvSpPr>
      <dsp:spPr>
        <a:xfrm rot="5400000">
          <a:off x="539129" y="843598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70CD2-BDDD-4F98-9384-DFC46533D4A9}">
      <dsp:nvSpPr>
        <dsp:cNvPr id="0" name=""/>
        <dsp:cNvSpPr/>
      </dsp:nvSpPr>
      <dsp:spPr>
        <a:xfrm>
          <a:off x="344618" y="29755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SpaceX</a:t>
          </a:r>
          <a:r>
            <a:rPr lang="tr-TR" sz="1200" kern="1200" dirty="0"/>
            <a:t> API URL</a:t>
          </a:r>
        </a:p>
      </dsp:txBody>
      <dsp:txXfrm>
        <a:off x="386856" y="71993"/>
        <a:ext cx="1151435" cy="780622"/>
      </dsp:txXfrm>
    </dsp:sp>
    <dsp:sp modelId="{CC832C46-87CE-4F1C-83CF-5195C5ECEFD0}">
      <dsp:nvSpPr>
        <dsp:cNvPr id="0" name=""/>
        <dsp:cNvSpPr/>
      </dsp:nvSpPr>
      <dsp:spPr>
        <a:xfrm>
          <a:off x="1580530" y="112261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5C1E8-0116-496C-AF3B-01147E48D6B8}">
      <dsp:nvSpPr>
        <dsp:cNvPr id="0" name=""/>
        <dsp:cNvSpPr/>
      </dsp:nvSpPr>
      <dsp:spPr>
        <a:xfrm rot="5400000">
          <a:off x="1563831" y="1815389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2856E-0945-4C12-93DA-6CB1E5E7CA55}">
      <dsp:nvSpPr>
        <dsp:cNvPr id="0" name=""/>
        <dsp:cNvSpPr/>
      </dsp:nvSpPr>
      <dsp:spPr>
        <a:xfrm>
          <a:off x="1369320" y="1001545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/>
            <a:t>GET Request</a:t>
          </a:r>
          <a:endParaRPr lang="tr-TR" sz="1200" kern="1200" dirty="0"/>
        </a:p>
      </dsp:txBody>
      <dsp:txXfrm>
        <a:off x="1411558" y="1043783"/>
        <a:ext cx="1151435" cy="780622"/>
      </dsp:txXfrm>
    </dsp:sp>
    <dsp:sp modelId="{4409BDC4-8800-49F5-8683-CA33DAA82DC9}">
      <dsp:nvSpPr>
        <dsp:cNvPr id="0" name=""/>
        <dsp:cNvSpPr/>
      </dsp:nvSpPr>
      <dsp:spPr>
        <a:xfrm>
          <a:off x="2605232" y="1084052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E21E0-650E-4497-8E52-427C8E8C0226}">
      <dsp:nvSpPr>
        <dsp:cNvPr id="0" name=""/>
        <dsp:cNvSpPr/>
      </dsp:nvSpPr>
      <dsp:spPr>
        <a:xfrm rot="5400000">
          <a:off x="2588533" y="2787179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559B-520F-4FDD-9B05-C0B6C099EB4A}">
      <dsp:nvSpPr>
        <dsp:cNvPr id="0" name=""/>
        <dsp:cNvSpPr/>
      </dsp:nvSpPr>
      <dsp:spPr>
        <a:xfrm>
          <a:off x="2394023" y="1973336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Raw</a:t>
          </a:r>
          <a:r>
            <a:rPr lang="tr-TR" sz="1200" kern="1200" dirty="0"/>
            <a:t> JSON Data</a:t>
          </a:r>
        </a:p>
      </dsp:txBody>
      <dsp:txXfrm>
        <a:off x="2436261" y="2015574"/>
        <a:ext cx="1151435" cy="780622"/>
      </dsp:txXfrm>
    </dsp:sp>
    <dsp:sp modelId="{6A523EAC-429B-46A4-A76B-40293FBCE1A2}">
      <dsp:nvSpPr>
        <dsp:cNvPr id="0" name=""/>
        <dsp:cNvSpPr/>
      </dsp:nvSpPr>
      <dsp:spPr>
        <a:xfrm>
          <a:off x="3629934" y="2055843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E1760F-9650-420F-863D-C5ACF5100068}">
      <dsp:nvSpPr>
        <dsp:cNvPr id="0" name=""/>
        <dsp:cNvSpPr/>
      </dsp:nvSpPr>
      <dsp:spPr>
        <a:xfrm rot="5400000">
          <a:off x="3613236" y="3758970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4983E-0491-4F76-B3FF-BB7E41E40F45}">
      <dsp:nvSpPr>
        <dsp:cNvPr id="0" name=""/>
        <dsp:cNvSpPr/>
      </dsp:nvSpPr>
      <dsp:spPr>
        <a:xfrm>
          <a:off x="3418725" y="2945127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Nested</a:t>
          </a:r>
          <a:r>
            <a:rPr lang="tr-TR" sz="1200" kern="1200" dirty="0"/>
            <a:t> Data </a:t>
          </a:r>
          <a:r>
            <a:rPr lang="tr-TR" sz="1200" kern="1200" dirty="0" err="1"/>
            <a:t>Extraction</a:t>
          </a:r>
          <a:endParaRPr lang="tr-TR" sz="1200" kern="1200" dirty="0"/>
        </a:p>
      </dsp:txBody>
      <dsp:txXfrm>
        <a:off x="3460963" y="2987365"/>
        <a:ext cx="1151435" cy="780622"/>
      </dsp:txXfrm>
    </dsp:sp>
    <dsp:sp modelId="{10D5A225-E7A6-4C3E-8FF1-166FADB80065}">
      <dsp:nvSpPr>
        <dsp:cNvPr id="0" name=""/>
        <dsp:cNvSpPr/>
      </dsp:nvSpPr>
      <dsp:spPr>
        <a:xfrm>
          <a:off x="4654637" y="3027633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771D6-97FE-4F60-9D98-0B3963AC4807}">
      <dsp:nvSpPr>
        <dsp:cNvPr id="0" name=""/>
        <dsp:cNvSpPr/>
      </dsp:nvSpPr>
      <dsp:spPr>
        <a:xfrm>
          <a:off x="4443427" y="3916917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Initial</a:t>
          </a:r>
          <a:r>
            <a:rPr lang="tr-TR" sz="1200" kern="1200" dirty="0"/>
            <a:t> </a:t>
          </a:r>
          <a:r>
            <a:rPr lang="tr-TR" sz="1200" kern="1200" dirty="0" err="1"/>
            <a:t>DataFrame</a:t>
          </a:r>
          <a:r>
            <a:rPr lang="tr-TR" sz="1200" kern="1200" dirty="0"/>
            <a:t>(</a:t>
          </a:r>
          <a:r>
            <a:rPr lang="tr-TR" sz="1200" kern="1200" dirty="0" err="1"/>
            <a:t>Core</a:t>
          </a:r>
          <a:r>
            <a:rPr lang="tr-TR" sz="1200" kern="1200" dirty="0"/>
            <a:t> </a:t>
          </a:r>
          <a:r>
            <a:rPr lang="tr-TR" sz="1200" kern="1200" err="1"/>
            <a:t>Features</a:t>
          </a:r>
          <a:r>
            <a:rPr lang="tr-TR" sz="1200" kern="1200"/>
            <a:t>)</a:t>
          </a:r>
          <a:endParaRPr lang="tr-TR" sz="1200" kern="1200" dirty="0"/>
        </a:p>
      </dsp:txBody>
      <dsp:txXfrm>
        <a:off x="4485665" y="3959155"/>
        <a:ext cx="1151435" cy="780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C648B-C668-4A2C-B7F6-FBFC56FA3A29}">
      <dsp:nvSpPr>
        <dsp:cNvPr id="0" name=""/>
        <dsp:cNvSpPr/>
      </dsp:nvSpPr>
      <dsp:spPr>
        <a:xfrm rot="5400000">
          <a:off x="176379" y="659976"/>
          <a:ext cx="662058" cy="753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70CD2-BDDD-4F98-9384-DFC46533D4A9}">
      <dsp:nvSpPr>
        <dsp:cNvPr id="0" name=""/>
        <dsp:cNvSpPr/>
      </dsp:nvSpPr>
      <dsp:spPr>
        <a:xfrm>
          <a:off x="974" y="-73927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Wikipedia URL</a:t>
          </a:r>
        </a:p>
      </dsp:txBody>
      <dsp:txXfrm>
        <a:off x="39063" y="-35838"/>
        <a:ext cx="1038338" cy="703947"/>
      </dsp:txXfrm>
    </dsp:sp>
    <dsp:sp modelId="{CC832C46-87CE-4F1C-83CF-5195C5ECEFD0}">
      <dsp:nvSpPr>
        <dsp:cNvPr id="0" name=""/>
        <dsp:cNvSpPr/>
      </dsp:nvSpPr>
      <dsp:spPr>
        <a:xfrm>
          <a:off x="1115490" y="474"/>
          <a:ext cx="810592" cy="63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5C1E8-0116-496C-AF3B-01147E48D6B8}">
      <dsp:nvSpPr>
        <dsp:cNvPr id="0" name=""/>
        <dsp:cNvSpPr/>
      </dsp:nvSpPr>
      <dsp:spPr>
        <a:xfrm rot="5400000">
          <a:off x="1100432" y="1536314"/>
          <a:ext cx="662058" cy="753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2856E-0945-4C12-93DA-6CB1E5E7CA55}">
      <dsp:nvSpPr>
        <dsp:cNvPr id="0" name=""/>
        <dsp:cNvSpPr/>
      </dsp:nvSpPr>
      <dsp:spPr>
        <a:xfrm>
          <a:off x="925027" y="802410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HTTP GET </a:t>
          </a:r>
          <a:r>
            <a:rPr lang="tr-TR" sz="1100" kern="1200" dirty="0" err="1"/>
            <a:t>Request</a:t>
          </a:r>
          <a:endParaRPr lang="tr-TR" sz="1100" kern="1200" dirty="0"/>
        </a:p>
      </dsp:txBody>
      <dsp:txXfrm>
        <a:off x="963116" y="840499"/>
        <a:ext cx="1038338" cy="703947"/>
      </dsp:txXfrm>
    </dsp:sp>
    <dsp:sp modelId="{4409BDC4-8800-49F5-8683-CA33DAA82DC9}">
      <dsp:nvSpPr>
        <dsp:cNvPr id="0" name=""/>
        <dsp:cNvSpPr/>
      </dsp:nvSpPr>
      <dsp:spPr>
        <a:xfrm>
          <a:off x="2039543" y="876812"/>
          <a:ext cx="810592" cy="63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E21E0-650E-4497-8E52-427C8E8C0226}">
      <dsp:nvSpPr>
        <dsp:cNvPr id="0" name=""/>
        <dsp:cNvSpPr/>
      </dsp:nvSpPr>
      <dsp:spPr>
        <a:xfrm rot="5400000">
          <a:off x="2024484" y="2412652"/>
          <a:ext cx="662058" cy="753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559B-520F-4FDD-9B05-C0B6C099EB4A}">
      <dsp:nvSpPr>
        <dsp:cNvPr id="0" name=""/>
        <dsp:cNvSpPr/>
      </dsp:nvSpPr>
      <dsp:spPr>
        <a:xfrm>
          <a:off x="1849079" y="1678747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BeautifulSoup</a:t>
          </a:r>
          <a:r>
            <a:rPr lang="tr-TR" sz="1100" kern="1200" dirty="0"/>
            <a:t> </a:t>
          </a:r>
          <a:r>
            <a:rPr lang="tr-TR" sz="1100" kern="1200" dirty="0" err="1"/>
            <a:t>Parsing</a:t>
          </a:r>
          <a:endParaRPr lang="tr-TR" sz="1100" kern="1200" dirty="0"/>
        </a:p>
      </dsp:txBody>
      <dsp:txXfrm>
        <a:off x="1887168" y="1716836"/>
        <a:ext cx="1038338" cy="703947"/>
      </dsp:txXfrm>
    </dsp:sp>
    <dsp:sp modelId="{6A523EAC-429B-46A4-A76B-40293FBCE1A2}">
      <dsp:nvSpPr>
        <dsp:cNvPr id="0" name=""/>
        <dsp:cNvSpPr/>
      </dsp:nvSpPr>
      <dsp:spPr>
        <a:xfrm>
          <a:off x="2963595" y="1753150"/>
          <a:ext cx="810592" cy="63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E1760F-9650-420F-863D-C5ACF5100068}">
      <dsp:nvSpPr>
        <dsp:cNvPr id="0" name=""/>
        <dsp:cNvSpPr/>
      </dsp:nvSpPr>
      <dsp:spPr>
        <a:xfrm rot="5400000">
          <a:off x="2948536" y="3288990"/>
          <a:ext cx="662058" cy="753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4983E-0491-4F76-B3FF-BB7E41E40F45}">
      <dsp:nvSpPr>
        <dsp:cNvPr id="0" name=""/>
        <dsp:cNvSpPr/>
      </dsp:nvSpPr>
      <dsp:spPr>
        <a:xfrm>
          <a:off x="2773131" y="2555085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Extract</a:t>
          </a:r>
          <a:r>
            <a:rPr lang="tr-TR" sz="1100" kern="1200" dirty="0"/>
            <a:t> HTML </a:t>
          </a:r>
          <a:r>
            <a:rPr lang="tr-TR" sz="1100" kern="1200" dirty="0" err="1"/>
            <a:t>Tables</a:t>
          </a:r>
          <a:endParaRPr lang="tr-TR" sz="1100" kern="1200" dirty="0"/>
        </a:p>
      </dsp:txBody>
      <dsp:txXfrm>
        <a:off x="2811220" y="2593174"/>
        <a:ext cx="1038338" cy="703947"/>
      </dsp:txXfrm>
    </dsp:sp>
    <dsp:sp modelId="{10D5A225-E7A6-4C3E-8FF1-166FADB80065}">
      <dsp:nvSpPr>
        <dsp:cNvPr id="0" name=""/>
        <dsp:cNvSpPr/>
      </dsp:nvSpPr>
      <dsp:spPr>
        <a:xfrm>
          <a:off x="3887647" y="2629488"/>
          <a:ext cx="810592" cy="63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F2859-B4BA-4256-A003-7AEA144C4F6D}">
      <dsp:nvSpPr>
        <dsp:cNvPr id="0" name=""/>
        <dsp:cNvSpPr/>
      </dsp:nvSpPr>
      <dsp:spPr>
        <a:xfrm rot="5400000">
          <a:off x="3872589" y="4165328"/>
          <a:ext cx="662058" cy="7537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771D6-97FE-4F60-9D98-0B3963AC4807}">
      <dsp:nvSpPr>
        <dsp:cNvPr id="0" name=""/>
        <dsp:cNvSpPr/>
      </dsp:nvSpPr>
      <dsp:spPr>
        <a:xfrm>
          <a:off x="3697183" y="3431423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Clean</a:t>
          </a:r>
          <a:r>
            <a:rPr lang="tr-TR" sz="1100" kern="1200" dirty="0"/>
            <a:t>/Normalize Data</a:t>
          </a:r>
        </a:p>
      </dsp:txBody>
      <dsp:txXfrm>
        <a:off x="3735272" y="3469512"/>
        <a:ext cx="1038338" cy="703947"/>
      </dsp:txXfrm>
    </dsp:sp>
    <dsp:sp modelId="{3E3ED0E8-48F6-4E67-94B1-B974D65285D6}">
      <dsp:nvSpPr>
        <dsp:cNvPr id="0" name=""/>
        <dsp:cNvSpPr/>
      </dsp:nvSpPr>
      <dsp:spPr>
        <a:xfrm>
          <a:off x="4811699" y="3505826"/>
          <a:ext cx="810592" cy="63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A9FB8-E067-463D-B7DA-1CBD2558EED1}">
      <dsp:nvSpPr>
        <dsp:cNvPr id="0" name=""/>
        <dsp:cNvSpPr/>
      </dsp:nvSpPr>
      <dsp:spPr>
        <a:xfrm>
          <a:off x="4621236" y="4307761"/>
          <a:ext cx="1114516" cy="78012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 err="1"/>
            <a:t>Auxiliary</a:t>
          </a:r>
          <a:r>
            <a:rPr lang="tr-TR" sz="1100" kern="1200" dirty="0"/>
            <a:t> </a:t>
          </a:r>
          <a:r>
            <a:rPr lang="tr-TR" sz="1100" kern="1200" dirty="0" err="1"/>
            <a:t>DataFrame</a:t>
          </a:r>
          <a:endParaRPr lang="tr-TR" sz="1100" kern="1200" dirty="0"/>
        </a:p>
      </dsp:txBody>
      <dsp:txXfrm>
        <a:off x="4659325" y="4345850"/>
        <a:ext cx="1038338" cy="703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C648B-C668-4A2C-B7F6-FBFC56FA3A29}">
      <dsp:nvSpPr>
        <dsp:cNvPr id="0" name=""/>
        <dsp:cNvSpPr/>
      </dsp:nvSpPr>
      <dsp:spPr>
        <a:xfrm rot="5400000">
          <a:off x="539129" y="843598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70CD2-BDDD-4F98-9384-DFC46533D4A9}">
      <dsp:nvSpPr>
        <dsp:cNvPr id="0" name=""/>
        <dsp:cNvSpPr/>
      </dsp:nvSpPr>
      <dsp:spPr>
        <a:xfrm>
          <a:off x="344618" y="29755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/>
            <a:t> API Data + </a:t>
          </a:r>
          <a:r>
            <a:rPr lang="tr-TR" sz="1300" kern="1200" dirty="0" err="1"/>
            <a:t>Scraped</a:t>
          </a:r>
          <a:r>
            <a:rPr lang="tr-TR" sz="1300" kern="1200" dirty="0"/>
            <a:t> Data</a:t>
          </a:r>
        </a:p>
      </dsp:txBody>
      <dsp:txXfrm>
        <a:off x="386856" y="71993"/>
        <a:ext cx="1151435" cy="780622"/>
      </dsp:txXfrm>
    </dsp:sp>
    <dsp:sp modelId="{CC832C46-87CE-4F1C-83CF-5195C5ECEFD0}">
      <dsp:nvSpPr>
        <dsp:cNvPr id="0" name=""/>
        <dsp:cNvSpPr/>
      </dsp:nvSpPr>
      <dsp:spPr>
        <a:xfrm>
          <a:off x="1580530" y="112261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5C1E8-0116-496C-AF3B-01147E48D6B8}">
      <dsp:nvSpPr>
        <dsp:cNvPr id="0" name=""/>
        <dsp:cNvSpPr/>
      </dsp:nvSpPr>
      <dsp:spPr>
        <a:xfrm rot="5400000">
          <a:off x="1563831" y="1815389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2856E-0945-4C12-93DA-6CB1E5E7CA55}">
      <dsp:nvSpPr>
        <dsp:cNvPr id="0" name=""/>
        <dsp:cNvSpPr/>
      </dsp:nvSpPr>
      <dsp:spPr>
        <a:xfrm>
          <a:off x="1369320" y="1001545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Merged</a:t>
          </a:r>
          <a:r>
            <a:rPr lang="tr-TR" sz="1300" kern="1200" dirty="0"/>
            <a:t>  </a:t>
          </a:r>
          <a:r>
            <a:rPr lang="tr-TR" sz="1300" kern="1200" dirty="0" err="1"/>
            <a:t>Datasets</a:t>
          </a:r>
          <a:r>
            <a:rPr lang="tr-TR" sz="1300" kern="1200" dirty="0"/>
            <a:t> </a:t>
          </a:r>
        </a:p>
      </dsp:txBody>
      <dsp:txXfrm>
        <a:off x="1411558" y="1043783"/>
        <a:ext cx="1151435" cy="780622"/>
      </dsp:txXfrm>
    </dsp:sp>
    <dsp:sp modelId="{4409BDC4-8800-49F5-8683-CA33DAA82DC9}">
      <dsp:nvSpPr>
        <dsp:cNvPr id="0" name=""/>
        <dsp:cNvSpPr/>
      </dsp:nvSpPr>
      <dsp:spPr>
        <a:xfrm>
          <a:off x="2605232" y="1084052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E21E0-650E-4497-8E52-427C8E8C0226}">
      <dsp:nvSpPr>
        <dsp:cNvPr id="0" name=""/>
        <dsp:cNvSpPr/>
      </dsp:nvSpPr>
      <dsp:spPr>
        <a:xfrm rot="5400000">
          <a:off x="2588533" y="2787179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559B-520F-4FDD-9B05-C0B6C099EB4A}">
      <dsp:nvSpPr>
        <dsp:cNvPr id="0" name=""/>
        <dsp:cNvSpPr/>
      </dsp:nvSpPr>
      <dsp:spPr>
        <a:xfrm>
          <a:off x="2394023" y="1973336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Impute</a:t>
          </a:r>
          <a:r>
            <a:rPr lang="tr-TR" sz="1300" kern="1200" dirty="0"/>
            <a:t> </a:t>
          </a:r>
          <a:r>
            <a:rPr lang="tr-TR" sz="1300" kern="1200" dirty="0" err="1"/>
            <a:t>PayloadMass</a:t>
          </a:r>
          <a:r>
            <a:rPr lang="tr-TR" sz="1300" kern="1200" dirty="0"/>
            <a:t> (</a:t>
          </a:r>
          <a:r>
            <a:rPr lang="tr-TR" sz="1300" kern="1200" dirty="0" err="1"/>
            <a:t>Mean</a:t>
          </a:r>
          <a:r>
            <a:rPr lang="tr-TR" sz="1300" kern="1200" dirty="0"/>
            <a:t>)</a:t>
          </a:r>
        </a:p>
      </dsp:txBody>
      <dsp:txXfrm>
        <a:off x="2436261" y="2015574"/>
        <a:ext cx="1151435" cy="780622"/>
      </dsp:txXfrm>
    </dsp:sp>
    <dsp:sp modelId="{6A523EAC-429B-46A4-A76B-40293FBCE1A2}">
      <dsp:nvSpPr>
        <dsp:cNvPr id="0" name=""/>
        <dsp:cNvSpPr/>
      </dsp:nvSpPr>
      <dsp:spPr>
        <a:xfrm>
          <a:off x="3629934" y="2055843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E1760F-9650-420F-863D-C5ACF5100068}">
      <dsp:nvSpPr>
        <dsp:cNvPr id="0" name=""/>
        <dsp:cNvSpPr/>
      </dsp:nvSpPr>
      <dsp:spPr>
        <a:xfrm rot="5400000">
          <a:off x="3613236" y="3758970"/>
          <a:ext cx="734170" cy="8358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4983E-0491-4F76-B3FF-BB7E41E40F45}">
      <dsp:nvSpPr>
        <dsp:cNvPr id="0" name=""/>
        <dsp:cNvSpPr/>
      </dsp:nvSpPr>
      <dsp:spPr>
        <a:xfrm>
          <a:off x="3418725" y="2945127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Convert</a:t>
          </a:r>
          <a:r>
            <a:rPr lang="tr-TR" sz="1300" kern="1200" dirty="0"/>
            <a:t> ‘</a:t>
          </a:r>
          <a:r>
            <a:rPr lang="tr-TR" sz="1300" kern="1200" dirty="0" err="1"/>
            <a:t>Outcome</a:t>
          </a:r>
          <a:r>
            <a:rPr lang="tr-TR" sz="1300" kern="1200" dirty="0"/>
            <a:t>’ </a:t>
          </a:r>
          <a:r>
            <a:rPr lang="tr-TR" sz="1300" kern="1200" dirty="0" err="1"/>
            <a:t>to</a:t>
          </a:r>
          <a:r>
            <a:rPr lang="tr-TR" sz="1300" kern="1200" dirty="0"/>
            <a:t> ‘Class’</a:t>
          </a:r>
        </a:p>
      </dsp:txBody>
      <dsp:txXfrm>
        <a:off x="3460963" y="2987365"/>
        <a:ext cx="1151435" cy="780622"/>
      </dsp:txXfrm>
    </dsp:sp>
    <dsp:sp modelId="{10D5A225-E7A6-4C3E-8FF1-166FADB80065}">
      <dsp:nvSpPr>
        <dsp:cNvPr id="0" name=""/>
        <dsp:cNvSpPr/>
      </dsp:nvSpPr>
      <dsp:spPr>
        <a:xfrm>
          <a:off x="4654637" y="3027633"/>
          <a:ext cx="898884" cy="699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771D6-97FE-4F60-9D98-0B3963AC4807}">
      <dsp:nvSpPr>
        <dsp:cNvPr id="0" name=""/>
        <dsp:cNvSpPr/>
      </dsp:nvSpPr>
      <dsp:spPr>
        <a:xfrm>
          <a:off x="4443427" y="3916917"/>
          <a:ext cx="1235911" cy="8650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Cleaned,Final</a:t>
          </a:r>
          <a:r>
            <a:rPr lang="tr-TR" sz="1300" kern="1200" dirty="0"/>
            <a:t> </a:t>
          </a:r>
          <a:r>
            <a:rPr lang="tr-TR" sz="1300" kern="1200" dirty="0" err="1"/>
            <a:t>Dataset</a:t>
          </a:r>
          <a:r>
            <a:rPr lang="tr-TR" sz="1300" kern="1200" dirty="0"/>
            <a:t> (Ready </a:t>
          </a:r>
          <a:r>
            <a:rPr lang="tr-TR" sz="1300" kern="1200" dirty="0" err="1"/>
            <a:t>for</a:t>
          </a:r>
          <a:r>
            <a:rPr lang="tr-TR" sz="1300" kern="1200" dirty="0"/>
            <a:t> EDA)</a:t>
          </a:r>
        </a:p>
      </dsp:txBody>
      <dsp:txXfrm>
        <a:off x="4485665" y="3959155"/>
        <a:ext cx="1151435" cy="7806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C648B-C668-4A2C-B7F6-FBFC56FA3A29}">
      <dsp:nvSpPr>
        <dsp:cNvPr id="0" name=""/>
        <dsp:cNvSpPr/>
      </dsp:nvSpPr>
      <dsp:spPr>
        <a:xfrm rot="5400000">
          <a:off x="159588" y="812950"/>
          <a:ext cx="599030" cy="6819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70CD2-BDDD-4F98-9384-DFC46533D4A9}">
      <dsp:nvSpPr>
        <dsp:cNvPr id="0" name=""/>
        <dsp:cNvSpPr/>
      </dsp:nvSpPr>
      <dsp:spPr>
        <a:xfrm>
          <a:off x="881" y="148912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Final </a:t>
          </a:r>
          <a:r>
            <a:rPr lang="tr-TR" sz="1000" kern="1200" dirty="0" err="1"/>
            <a:t>Dataset</a:t>
          </a:r>
          <a:endParaRPr lang="tr-TR" sz="1000" kern="1200" dirty="0"/>
        </a:p>
      </dsp:txBody>
      <dsp:txXfrm>
        <a:off x="35344" y="183375"/>
        <a:ext cx="939489" cy="636931"/>
      </dsp:txXfrm>
    </dsp:sp>
    <dsp:sp modelId="{CC832C46-87CE-4F1C-83CF-5195C5ECEFD0}">
      <dsp:nvSpPr>
        <dsp:cNvPr id="0" name=""/>
        <dsp:cNvSpPr/>
      </dsp:nvSpPr>
      <dsp:spPr>
        <a:xfrm>
          <a:off x="1009297" y="216232"/>
          <a:ext cx="733424" cy="57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5C1E8-0116-496C-AF3B-01147E48D6B8}">
      <dsp:nvSpPr>
        <dsp:cNvPr id="0" name=""/>
        <dsp:cNvSpPr/>
      </dsp:nvSpPr>
      <dsp:spPr>
        <a:xfrm rot="5400000">
          <a:off x="995671" y="1605861"/>
          <a:ext cx="599030" cy="6819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2856E-0945-4C12-93DA-6CB1E5E7CA55}">
      <dsp:nvSpPr>
        <dsp:cNvPr id="0" name=""/>
        <dsp:cNvSpPr/>
      </dsp:nvSpPr>
      <dsp:spPr>
        <a:xfrm>
          <a:off x="836965" y="941823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 err="1"/>
            <a:t>One</a:t>
          </a:r>
          <a:r>
            <a:rPr lang="tr-TR" sz="1000" kern="1200" dirty="0"/>
            <a:t>-Hot </a:t>
          </a:r>
          <a:r>
            <a:rPr lang="tr-TR" sz="1000" kern="1200" dirty="0" err="1"/>
            <a:t>Encoding</a:t>
          </a:r>
          <a:endParaRPr lang="tr-TR" sz="1000" kern="1200" dirty="0"/>
        </a:p>
      </dsp:txBody>
      <dsp:txXfrm>
        <a:off x="871428" y="976286"/>
        <a:ext cx="939489" cy="636931"/>
      </dsp:txXfrm>
    </dsp:sp>
    <dsp:sp modelId="{4409BDC4-8800-49F5-8683-CA33DAA82DC9}">
      <dsp:nvSpPr>
        <dsp:cNvPr id="0" name=""/>
        <dsp:cNvSpPr/>
      </dsp:nvSpPr>
      <dsp:spPr>
        <a:xfrm>
          <a:off x="1845380" y="1009143"/>
          <a:ext cx="733424" cy="57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E21E0-650E-4497-8E52-427C8E8C0226}">
      <dsp:nvSpPr>
        <dsp:cNvPr id="0" name=""/>
        <dsp:cNvSpPr/>
      </dsp:nvSpPr>
      <dsp:spPr>
        <a:xfrm rot="5400000">
          <a:off x="1831755" y="2398772"/>
          <a:ext cx="599030" cy="6819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559B-520F-4FDD-9B05-C0B6C099EB4A}">
      <dsp:nvSpPr>
        <dsp:cNvPr id="0" name=""/>
        <dsp:cNvSpPr/>
      </dsp:nvSpPr>
      <dsp:spPr>
        <a:xfrm>
          <a:off x="1673048" y="1734734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 err="1"/>
            <a:t>Standardization</a:t>
          </a:r>
          <a:endParaRPr lang="tr-TR" sz="1000" kern="1200" dirty="0"/>
        </a:p>
      </dsp:txBody>
      <dsp:txXfrm>
        <a:off x="1707511" y="1769197"/>
        <a:ext cx="939489" cy="636931"/>
      </dsp:txXfrm>
    </dsp:sp>
    <dsp:sp modelId="{6A523EAC-429B-46A4-A76B-40293FBCE1A2}">
      <dsp:nvSpPr>
        <dsp:cNvPr id="0" name=""/>
        <dsp:cNvSpPr/>
      </dsp:nvSpPr>
      <dsp:spPr>
        <a:xfrm>
          <a:off x="2681463" y="1802054"/>
          <a:ext cx="733424" cy="57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E1760F-9650-420F-863D-C5ACF5100068}">
      <dsp:nvSpPr>
        <dsp:cNvPr id="0" name=""/>
        <dsp:cNvSpPr/>
      </dsp:nvSpPr>
      <dsp:spPr>
        <a:xfrm rot="5400000">
          <a:off x="2667838" y="3191683"/>
          <a:ext cx="599030" cy="6819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4983E-0491-4F76-B3FF-BB7E41E40F45}">
      <dsp:nvSpPr>
        <dsp:cNvPr id="0" name=""/>
        <dsp:cNvSpPr/>
      </dsp:nvSpPr>
      <dsp:spPr>
        <a:xfrm>
          <a:off x="2509131" y="2527646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Train/Test </a:t>
          </a:r>
          <a:r>
            <a:rPr lang="tr-TR" sz="1000" kern="1200" dirty="0" err="1"/>
            <a:t>Split</a:t>
          </a:r>
          <a:endParaRPr lang="tr-TR" sz="1000" kern="1200" dirty="0"/>
        </a:p>
      </dsp:txBody>
      <dsp:txXfrm>
        <a:off x="2543594" y="2562109"/>
        <a:ext cx="939489" cy="636931"/>
      </dsp:txXfrm>
    </dsp:sp>
    <dsp:sp modelId="{10D5A225-E7A6-4C3E-8FF1-166FADB80065}">
      <dsp:nvSpPr>
        <dsp:cNvPr id="0" name=""/>
        <dsp:cNvSpPr/>
      </dsp:nvSpPr>
      <dsp:spPr>
        <a:xfrm>
          <a:off x="3517546" y="2594965"/>
          <a:ext cx="733424" cy="57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F2859-B4BA-4256-A003-7AEA144C4F6D}">
      <dsp:nvSpPr>
        <dsp:cNvPr id="0" name=""/>
        <dsp:cNvSpPr/>
      </dsp:nvSpPr>
      <dsp:spPr>
        <a:xfrm rot="5400000">
          <a:off x="3503921" y="3984594"/>
          <a:ext cx="599030" cy="68197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771D6-97FE-4F60-9D98-0B3963AC4807}">
      <dsp:nvSpPr>
        <dsp:cNvPr id="0" name=""/>
        <dsp:cNvSpPr/>
      </dsp:nvSpPr>
      <dsp:spPr>
        <a:xfrm>
          <a:off x="3345214" y="3320557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 err="1"/>
            <a:t>GridSearchCV</a:t>
          </a:r>
          <a:r>
            <a:rPr lang="tr-TR" sz="1000" kern="1200" dirty="0"/>
            <a:t> ( 4 </a:t>
          </a:r>
          <a:r>
            <a:rPr lang="tr-TR" sz="1000" kern="1200" dirty="0" err="1"/>
            <a:t>Models</a:t>
          </a:r>
          <a:r>
            <a:rPr lang="tr-TR" sz="1000" kern="1200" dirty="0"/>
            <a:t>)</a:t>
          </a:r>
        </a:p>
      </dsp:txBody>
      <dsp:txXfrm>
        <a:off x="3379677" y="3355020"/>
        <a:ext cx="939489" cy="636931"/>
      </dsp:txXfrm>
    </dsp:sp>
    <dsp:sp modelId="{3E3ED0E8-48F6-4E67-94B1-B974D65285D6}">
      <dsp:nvSpPr>
        <dsp:cNvPr id="0" name=""/>
        <dsp:cNvSpPr/>
      </dsp:nvSpPr>
      <dsp:spPr>
        <a:xfrm>
          <a:off x="4353629" y="3387877"/>
          <a:ext cx="733424" cy="57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A9FB8-E067-463D-B7DA-1CBD2558EED1}">
      <dsp:nvSpPr>
        <dsp:cNvPr id="0" name=""/>
        <dsp:cNvSpPr/>
      </dsp:nvSpPr>
      <dsp:spPr>
        <a:xfrm>
          <a:off x="4181297" y="4113468"/>
          <a:ext cx="1008415" cy="7058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Best Model</a:t>
          </a:r>
        </a:p>
      </dsp:txBody>
      <dsp:txXfrm>
        <a:off x="4215760" y="4147931"/>
        <a:ext cx="939489" cy="636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esracinar0/ibm-data-science-capstone-spacex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acinar0/ibm-data-science-capstone-spacex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acinar0/ibm-data-science-capstone-spacex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acinar0/ibm-data-science-capstone-spacex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esracinar0/ibm-data-science-capstone-spacex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ithub.com/esracinar0/ibm-data-science-capstone-space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esracinar0/ibm-data-science-capstone-spacex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esracinar0/ibm-data-science-capstone-spacex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04314" y="5534841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tr-TR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Esra Çınar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tr-TR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30.10.2025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9FE8484-D975-0D90-DE6D-39D51EEC5946}"/>
              </a:ext>
            </a:extLst>
          </p:cNvPr>
          <p:cNvSpPr txBox="1"/>
          <p:nvPr/>
        </p:nvSpPr>
        <p:spPr>
          <a:xfrm>
            <a:off x="804314" y="4419744"/>
            <a:ext cx="636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SpaceX Falcon 9 First Stage Landing Prediction: A Data Science Capstone Project</a:t>
            </a:r>
            <a:endParaRPr lang="tr-T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84029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Data Wrangling &amp; Target Label Creation</a:t>
            </a:r>
            <a:endParaRPr lang="tr-TR" sz="2000" b="1" dirty="0"/>
          </a:p>
          <a:p>
            <a:pPr marL="0" indent="0">
              <a:buNone/>
            </a:pPr>
            <a:endParaRPr lang="tr-TR" sz="1800" b="1" dirty="0"/>
          </a:p>
          <a:p>
            <a:pPr marL="0" indent="0">
              <a:buNone/>
            </a:pPr>
            <a:r>
              <a:rPr lang="en-US" sz="1800" b="1" dirty="0"/>
              <a:t>Objective:</a:t>
            </a:r>
            <a:endParaRPr lang="tr-TR" sz="1800" b="1" dirty="0"/>
          </a:p>
          <a:p>
            <a:pPr marL="0" indent="0">
              <a:buNone/>
            </a:pPr>
            <a:r>
              <a:rPr lang="en-US" sz="1600" dirty="0"/>
              <a:t> To process raw data, handle missing values, and prepare the dataset for machine learning models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r>
              <a:rPr lang="tr-TR" sz="1800" b="1" dirty="0" err="1"/>
              <a:t>Key</a:t>
            </a:r>
            <a:r>
              <a:rPr lang="tr-TR" sz="1800" b="1" dirty="0"/>
              <a:t> </a:t>
            </a:r>
            <a:r>
              <a:rPr lang="tr-TR" sz="1800" b="1" dirty="0" err="1"/>
              <a:t>Wrangling</a:t>
            </a:r>
            <a:r>
              <a:rPr lang="tr-TR" sz="1800" b="1" dirty="0"/>
              <a:t> </a:t>
            </a:r>
            <a:r>
              <a:rPr lang="tr-TR" sz="1800" b="1" dirty="0" err="1"/>
              <a:t>Steps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600" b="1" dirty="0"/>
              <a:t>Missing Data Imputation:</a:t>
            </a:r>
            <a:r>
              <a:rPr lang="en-US" sz="1600" dirty="0"/>
              <a:t> Missing values in the </a:t>
            </a:r>
            <a:r>
              <a:rPr lang="en-US" sz="1600" b="1" dirty="0" err="1"/>
              <a:t>PayloadMass</a:t>
            </a:r>
            <a:r>
              <a:rPr lang="en-US" sz="1600" dirty="0"/>
              <a:t> column were replaced with the column's </a:t>
            </a:r>
            <a:r>
              <a:rPr lang="en-US" sz="1600" b="1" dirty="0"/>
              <a:t>mean value</a:t>
            </a:r>
            <a:r>
              <a:rPr lang="en-US" sz="1600" dirty="0"/>
              <a:t>. (This prevents data loss and maintains statistical integrity )</a:t>
            </a:r>
            <a:r>
              <a:rPr lang="tr-TR" sz="1600" dirty="0"/>
              <a:t>.</a:t>
            </a:r>
          </a:p>
          <a:p>
            <a:pPr>
              <a:buFontTx/>
              <a:buChar char="-"/>
            </a:pPr>
            <a:r>
              <a:rPr lang="en-US" sz="1600" b="1" dirty="0"/>
              <a:t>Target Variable Creation:</a:t>
            </a:r>
            <a:r>
              <a:rPr lang="en-US" sz="1600" dirty="0"/>
              <a:t> The diverse </a:t>
            </a:r>
            <a:r>
              <a:rPr lang="tr-TR" sz="1600" b="1" dirty="0" err="1"/>
              <a:t>outcome</a:t>
            </a:r>
            <a:r>
              <a:rPr lang="en-US" sz="1600" dirty="0"/>
              <a:t> types were mapped to a binary </a:t>
            </a:r>
            <a:r>
              <a:rPr lang="tr-TR" sz="1600" b="1" dirty="0" err="1"/>
              <a:t>class</a:t>
            </a:r>
            <a:r>
              <a:rPr lang="en-US" sz="1600" b="1" dirty="0"/>
              <a:t> </a:t>
            </a:r>
            <a:r>
              <a:rPr lang="en-US" sz="1600" dirty="0"/>
              <a:t>label. (</a:t>
            </a:r>
            <a:r>
              <a:rPr lang="tr-TR" sz="1600" dirty="0"/>
              <a:t>1</a:t>
            </a:r>
            <a:r>
              <a:rPr lang="en-US" sz="1600" dirty="0"/>
              <a:t> for successful landings, </a:t>
            </a:r>
            <a:r>
              <a:rPr lang="tr-TR" sz="1600" dirty="0"/>
              <a:t>0 </a:t>
            </a:r>
            <a:r>
              <a:rPr lang="en-US" sz="1600" dirty="0"/>
              <a:t>for failures/no attempts )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r>
              <a:rPr lang="tr-TR" sz="1600" dirty="0" err="1"/>
              <a:t>GitHub</a:t>
            </a:r>
            <a:r>
              <a:rPr lang="tr-TR" sz="1600" dirty="0"/>
              <a:t> URL:  </a:t>
            </a:r>
            <a:r>
              <a:rPr lang="tr-TR" sz="1600" dirty="0">
                <a:hlinkClick r:id="rId3"/>
              </a:rPr>
              <a:t>https://github.com/esracinar0/ibm-data-science-capstone-spacex/blob/main/labs-jupyter-spacex-Data%20wrangling.ipynb</a:t>
            </a:r>
            <a:endParaRPr lang="tr-TR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E2711825-C16F-73F7-E11F-37E547774B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620770"/>
              </p:ext>
            </p:extLst>
          </p:nvPr>
        </p:nvGraphicFramePr>
        <p:xfrm>
          <a:off x="5261653" y="1615440"/>
          <a:ext cx="6023958" cy="481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dirty="0"/>
              <a:t>Exploratory Data Analysis (EDA) - Visualization</a:t>
            </a:r>
            <a:endParaRPr lang="tr-TR" sz="2000" b="1" dirty="0"/>
          </a:p>
          <a:p>
            <a:pPr marL="0" indent="0">
              <a:buNone/>
            </a:pPr>
            <a:r>
              <a:rPr lang="en-US" sz="1800" b="1" dirty="0"/>
              <a:t>Goal:</a:t>
            </a:r>
            <a:endParaRPr lang="tr-TR" sz="1800" b="1" dirty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600" dirty="0"/>
              <a:t>To visually uncover initial trends and correlations within the dataset using Matplotlib and Seaborn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r>
              <a:rPr lang="tr-TR" sz="1800" b="1" dirty="0" err="1"/>
              <a:t>Key</a:t>
            </a:r>
            <a:r>
              <a:rPr lang="tr-TR" sz="1800" b="1" dirty="0"/>
              <a:t> </a:t>
            </a:r>
            <a:r>
              <a:rPr lang="tr-TR" sz="1800" b="1" dirty="0" err="1"/>
              <a:t>Visualizations</a:t>
            </a:r>
            <a:r>
              <a:rPr lang="tr-TR" sz="1800" b="1" dirty="0"/>
              <a:t> </a:t>
            </a:r>
            <a:r>
              <a:rPr lang="tr-TR" sz="1800" b="1" dirty="0" err="1"/>
              <a:t>Performed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600" b="1" dirty="0"/>
              <a:t>Flight Number vs. Launch Site (Scatter Plot):</a:t>
            </a:r>
            <a:r>
              <a:rPr lang="en-US" sz="1600" dirty="0"/>
              <a:t> Used to see if continuous launch attempts correlate with success rates at each site</a:t>
            </a:r>
            <a:r>
              <a:rPr lang="tr-TR" sz="1600" dirty="0"/>
              <a:t>.</a:t>
            </a:r>
          </a:p>
          <a:p>
            <a:pPr>
              <a:buFontTx/>
              <a:buChar char="-"/>
            </a:pPr>
            <a:r>
              <a:rPr lang="en-US" sz="1600" b="1" dirty="0"/>
              <a:t>Payload Mass vs. Launch Site (Scatter Plot):</a:t>
            </a:r>
            <a:r>
              <a:rPr lang="en-US" sz="1600" dirty="0"/>
              <a:t> Examined the relationship between the mass carried and success probability across different launch locations. (Observed low payload mass for VAFB-SLC</a:t>
            </a:r>
            <a:r>
              <a:rPr lang="tr-TR" sz="1600" dirty="0"/>
              <a:t>).</a:t>
            </a:r>
          </a:p>
          <a:p>
            <a:pPr>
              <a:buFontTx/>
              <a:buChar char="-"/>
            </a:pPr>
            <a:r>
              <a:rPr lang="en-US" sz="1600" b="1" dirty="0"/>
              <a:t>Success Rate by Orbit Type (Bar Chart):</a:t>
            </a:r>
            <a:r>
              <a:rPr lang="en-US" sz="1600" dirty="0"/>
              <a:t> Determined the mean success rate for each unique </a:t>
            </a:r>
            <a:r>
              <a:rPr lang="en-US" dirty="0"/>
              <a:t>Orbit</a:t>
            </a:r>
            <a:r>
              <a:rPr lang="en-US" sz="1600" dirty="0"/>
              <a:t> type to identify the most reliable orbital destinations</a:t>
            </a:r>
            <a:r>
              <a:rPr lang="tr-TR" sz="1600" dirty="0"/>
              <a:t>.</a:t>
            </a:r>
          </a:p>
          <a:p>
            <a:pPr>
              <a:buFontTx/>
              <a:buChar char="-"/>
            </a:pPr>
            <a:r>
              <a:rPr lang="en-US" sz="1600" b="1" dirty="0"/>
              <a:t>Launch Success Yearly Trend (Line Chart):</a:t>
            </a:r>
            <a:r>
              <a:rPr lang="en-US" sz="1600" dirty="0"/>
              <a:t> Plotted the average success rate per year, demonstrating a continuous increase in success over time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dirty="0" err="1"/>
              <a:t>GitHub</a:t>
            </a:r>
            <a:r>
              <a:rPr lang="tr-TR" sz="1600" dirty="0"/>
              <a:t> URL:  </a:t>
            </a:r>
            <a:r>
              <a:rPr lang="tr-TR" sz="1600" dirty="0">
                <a:hlinkClick r:id="rId3"/>
              </a:rPr>
              <a:t>https://github.com/esracinar0/ibm-data-science-capstone-spacex/blob/main/edadataviz.ipynb</a:t>
            </a:r>
            <a:endParaRPr lang="en-US" sz="16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7609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b="1" dirty="0"/>
              <a:t>EDA with SQL: Advanced Querying</a:t>
            </a:r>
            <a:endParaRPr lang="tr-TR" sz="1600" b="1" dirty="0"/>
          </a:p>
          <a:p>
            <a:pPr marL="0" indent="0">
              <a:buNone/>
            </a:pPr>
            <a:r>
              <a:rPr lang="en-US" sz="1800" b="1" dirty="0"/>
              <a:t>Goal:</a:t>
            </a:r>
            <a:endParaRPr lang="tr-TR" sz="1800" b="1" dirty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600" dirty="0"/>
              <a:t>To retrieve specific facts, aggregate metrics, and perform filtering using a SQLite database instance of the launch data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Summary of SQL Queries Performed:</a:t>
            </a:r>
            <a:endParaRPr lang="tr-TR" sz="1800" b="1" dirty="0"/>
          </a:p>
          <a:p>
            <a:pPr>
              <a:buFontTx/>
              <a:buChar char="-"/>
            </a:pPr>
            <a:r>
              <a:rPr lang="en-US" sz="1600" b="1" dirty="0"/>
              <a:t>Launch Site Identification:</a:t>
            </a:r>
            <a:r>
              <a:rPr lang="en-US" sz="1600" dirty="0"/>
              <a:t> Used</a:t>
            </a:r>
            <a:r>
              <a:rPr lang="en-US" sz="1600" b="1" dirty="0"/>
              <a:t> </a:t>
            </a:r>
            <a:r>
              <a:rPr lang="tr-TR" sz="1600" b="1" dirty="0"/>
              <a:t>DISTINCT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tr-TR" sz="1600" b="1" dirty="0"/>
              <a:t>LIKE</a:t>
            </a:r>
            <a:r>
              <a:rPr lang="tr-TR" sz="1600" dirty="0"/>
              <a:t> </a:t>
            </a:r>
            <a:r>
              <a:rPr lang="en-US" sz="1600" dirty="0"/>
              <a:t>operator to find all unique launch sites and filter records starting with 'CCA’</a:t>
            </a:r>
            <a:r>
              <a:rPr lang="tr-TR" sz="1600" dirty="0"/>
              <a:t>.</a:t>
            </a:r>
          </a:p>
          <a:p>
            <a:pPr>
              <a:buFontTx/>
              <a:buChar char="-"/>
            </a:pPr>
            <a:r>
              <a:rPr lang="en-US" sz="1600" b="1" dirty="0"/>
              <a:t>Payload Aggregation:</a:t>
            </a:r>
            <a:r>
              <a:rPr lang="en-US" sz="1600" dirty="0"/>
              <a:t> Employed </a:t>
            </a:r>
            <a:r>
              <a:rPr lang="tr-TR" sz="1600" b="1" dirty="0"/>
              <a:t>SUM</a:t>
            </a:r>
            <a:r>
              <a:rPr lang="en-US" sz="1600" dirty="0"/>
              <a:t> to calculate the total payload mass carried by NASA (CRS) missions and </a:t>
            </a:r>
            <a:r>
              <a:rPr lang="tr-TR" sz="1600" b="1" dirty="0"/>
              <a:t>AVG </a:t>
            </a:r>
            <a:r>
              <a:rPr lang="en-US" sz="1600" dirty="0"/>
              <a:t>for the average payload mass for specific booster versions (e.g., 'F9 v1.1’</a:t>
            </a:r>
            <a:r>
              <a:rPr lang="tr-TR" sz="1600" dirty="0"/>
              <a:t>).</a:t>
            </a:r>
          </a:p>
          <a:p>
            <a:pPr>
              <a:buFontTx/>
              <a:buChar char="-"/>
            </a:pPr>
            <a:r>
              <a:rPr lang="en-US" sz="1600" b="1" dirty="0"/>
              <a:t>Temporal Analysis:</a:t>
            </a:r>
            <a:r>
              <a:rPr lang="en-US" sz="1600" dirty="0"/>
              <a:t> Used the</a:t>
            </a:r>
            <a:r>
              <a:rPr lang="tr-TR" sz="1600" dirty="0"/>
              <a:t> </a:t>
            </a:r>
            <a:r>
              <a:rPr lang="tr-TR" sz="1600" b="1" dirty="0"/>
              <a:t>MIN(</a:t>
            </a:r>
            <a:r>
              <a:rPr lang="tr-TR" sz="1600" b="1" dirty="0" err="1"/>
              <a:t>Date</a:t>
            </a:r>
            <a:r>
              <a:rPr lang="tr-TR" sz="1600" b="1" dirty="0"/>
              <a:t>)</a:t>
            </a:r>
            <a:r>
              <a:rPr lang="en-US" sz="1600" b="1" dirty="0"/>
              <a:t> </a:t>
            </a:r>
            <a:r>
              <a:rPr lang="en-US" sz="1600" dirty="0"/>
              <a:t>function to identify the date of the first successful ground pad landing</a:t>
            </a:r>
            <a:r>
              <a:rPr lang="tr-TR" sz="1600" dirty="0"/>
              <a:t>.</a:t>
            </a:r>
          </a:p>
          <a:p>
            <a:pPr>
              <a:buFontTx/>
              <a:buChar char="-"/>
            </a:pPr>
            <a:r>
              <a:rPr lang="en-US" sz="1600" b="1" dirty="0"/>
              <a:t>Outcome Ranking:</a:t>
            </a:r>
            <a:r>
              <a:rPr lang="en-US" sz="1600" dirty="0"/>
              <a:t> Grouped and ranked the count of various </a:t>
            </a:r>
            <a:r>
              <a:rPr lang="tr-TR" sz="1600" b="1" dirty="0" err="1"/>
              <a:t>Landing_Outcome</a:t>
            </a:r>
            <a:r>
              <a:rPr lang="tr-TR" sz="1600" b="1" dirty="0"/>
              <a:t> </a:t>
            </a:r>
            <a:r>
              <a:rPr lang="en-US" sz="1600" dirty="0"/>
              <a:t>types across specific historical periods</a:t>
            </a:r>
            <a:r>
              <a:rPr lang="tr-TR" sz="1600" dirty="0"/>
              <a:t>.</a:t>
            </a:r>
          </a:p>
          <a:p>
            <a:pPr marL="0" indent="0">
              <a:buNone/>
            </a:pPr>
            <a:endParaRPr lang="tr-TR" sz="1600" b="1" dirty="0"/>
          </a:p>
          <a:p>
            <a:pPr marL="0" indent="0">
              <a:buNone/>
            </a:pPr>
            <a:r>
              <a:rPr lang="tr-TR" sz="1600" dirty="0" err="1"/>
              <a:t>GitHub</a:t>
            </a:r>
            <a:r>
              <a:rPr lang="tr-TR" sz="1600" dirty="0"/>
              <a:t> URL: </a:t>
            </a:r>
            <a:r>
              <a:rPr lang="tr-TR" sz="1600" dirty="0">
                <a:hlinkClick r:id="rId3"/>
              </a:rPr>
              <a:t>https://github.com/esracinar0/ibm-data-science-capstone-spacex/blob/main/jupyter-labs-eda-sql-coursera_sqllite.ipynb</a:t>
            </a:r>
            <a:endParaRPr lang="en-US" sz="16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sz="2000" b="1" dirty="0"/>
              <a:t>Interactive </a:t>
            </a:r>
            <a:r>
              <a:rPr lang="tr-TR" sz="2000" b="1" dirty="0" err="1"/>
              <a:t>Geospatial</a:t>
            </a:r>
            <a:r>
              <a:rPr lang="tr-TR" sz="2000" b="1" dirty="0"/>
              <a:t> Analysis: </a:t>
            </a:r>
            <a:r>
              <a:rPr lang="tr-TR" sz="2000" b="1" dirty="0" err="1"/>
              <a:t>Folium</a:t>
            </a:r>
            <a:endParaRPr lang="tr-TR" sz="2000" b="1" dirty="0"/>
          </a:p>
          <a:p>
            <a:pPr marL="0" indent="0">
              <a:buNone/>
            </a:pPr>
            <a:r>
              <a:rPr lang="en-US" sz="1800" b="1" dirty="0"/>
              <a:t>Goal:</a:t>
            </a:r>
            <a:r>
              <a:rPr lang="en-US" sz="1800" dirty="0"/>
              <a:t> </a:t>
            </a:r>
            <a:endParaRPr lang="tr-TR" sz="1800" dirty="0"/>
          </a:p>
          <a:p>
            <a:pPr marL="0" indent="0">
              <a:buNone/>
            </a:pPr>
            <a:r>
              <a:rPr lang="en-US" sz="2000" dirty="0"/>
              <a:t>To visualize the geographical context of launch operations and analyze the proximity of launch sites to critical features (coastline, transportation</a:t>
            </a:r>
            <a:r>
              <a:rPr lang="tr-TR" sz="2000" dirty="0"/>
              <a:t>).</a:t>
            </a:r>
          </a:p>
          <a:p>
            <a:pPr marL="0" indent="0">
              <a:buNone/>
            </a:pPr>
            <a:r>
              <a:rPr lang="tr-TR" sz="1800" b="1" dirty="0" err="1"/>
              <a:t>Map</a:t>
            </a:r>
            <a:r>
              <a:rPr lang="tr-TR" sz="1800" b="1" dirty="0"/>
              <a:t> Objects </a:t>
            </a:r>
            <a:r>
              <a:rPr lang="tr-TR" sz="1800" b="1" dirty="0" err="1"/>
              <a:t>Created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800" b="1" dirty="0"/>
              <a:t>Launch Site Markers:</a:t>
            </a:r>
            <a:r>
              <a:rPr lang="en-US" sz="1800" dirty="0"/>
              <a:t> Standard Folium markers were placed at each launch site's precise latitude/longitude, displaying the site name on hover</a:t>
            </a:r>
            <a:r>
              <a:rPr lang="tr-TR" sz="1800" dirty="0"/>
              <a:t>.</a:t>
            </a:r>
          </a:p>
          <a:p>
            <a:pPr>
              <a:buFontTx/>
              <a:buChar char="-"/>
            </a:pPr>
            <a:r>
              <a:rPr lang="en-US" sz="1800" b="1" dirty="0"/>
              <a:t>Colored Launch Outcomes:</a:t>
            </a:r>
            <a:r>
              <a:rPr lang="en-US" sz="1800" dirty="0"/>
              <a:t> </a:t>
            </a:r>
            <a:r>
              <a:rPr lang="tr-TR" sz="1800" b="1" dirty="0" err="1"/>
              <a:t>Circle</a:t>
            </a:r>
            <a:r>
              <a:rPr lang="tr-TR" sz="1800" b="1" dirty="0"/>
              <a:t> </a:t>
            </a:r>
            <a:r>
              <a:rPr lang="tr-TR" sz="1800" b="1" dirty="0" err="1"/>
              <a:t>Markers</a:t>
            </a:r>
            <a:r>
              <a:rPr lang="en-US" sz="1800" dirty="0"/>
              <a:t> were used to display the outcome (</a:t>
            </a:r>
            <a:r>
              <a:rPr lang="tr-TR" sz="1800" dirty="0" err="1"/>
              <a:t>Success</a:t>
            </a:r>
            <a:r>
              <a:rPr lang="tr-TR" sz="1800" dirty="0"/>
              <a:t>/</a:t>
            </a:r>
            <a:r>
              <a:rPr lang="tr-TR" sz="1800" dirty="0" err="1"/>
              <a:t>Failure</a:t>
            </a:r>
            <a:r>
              <a:rPr lang="en-US" sz="1800" dirty="0"/>
              <a:t>) of each individual launch attempt, using different colors (e.g., Green for success, Red for failure) to visually show site reliability</a:t>
            </a:r>
            <a:r>
              <a:rPr lang="tr-TR" sz="1800" dirty="0"/>
              <a:t>.</a:t>
            </a:r>
          </a:p>
          <a:p>
            <a:pPr>
              <a:buFontTx/>
              <a:buChar char="-"/>
            </a:pPr>
            <a:r>
              <a:rPr lang="en-US" sz="1800" b="1" dirty="0"/>
              <a:t>Proximity Measurement:</a:t>
            </a:r>
            <a:r>
              <a:rPr lang="en-US" sz="1800" dirty="0"/>
              <a:t> </a:t>
            </a:r>
            <a:r>
              <a:rPr lang="tr-TR" sz="1800" dirty="0" err="1"/>
              <a:t>PolyLine</a:t>
            </a:r>
            <a:r>
              <a:rPr lang="tr-TR" sz="1800" dirty="0"/>
              <a:t> </a:t>
            </a:r>
            <a:r>
              <a:rPr lang="en-US" sz="1800" dirty="0"/>
              <a:t>and distance functions were implemented to calculate and display the shortest distance from a chosen launch site to nearby amenities (highways, railways, coastline), a critical factor in site selection</a:t>
            </a:r>
            <a:r>
              <a:rPr lang="tr-TR" sz="1800" dirty="0"/>
              <a:t>.</a:t>
            </a:r>
          </a:p>
          <a:p>
            <a:pPr>
              <a:buFontTx/>
              <a:buChar char="-"/>
            </a:pPr>
            <a:endParaRPr lang="tr-TR" sz="1800" b="1" dirty="0"/>
          </a:p>
          <a:p>
            <a:pPr marL="0" indent="0">
              <a:buNone/>
            </a:pPr>
            <a:r>
              <a:rPr lang="tr-TR" sz="1800" b="1" dirty="0" err="1"/>
              <a:t>GitHub</a:t>
            </a:r>
            <a:r>
              <a:rPr lang="tr-TR" sz="1800" b="1" dirty="0"/>
              <a:t> URL:  </a:t>
            </a:r>
            <a:r>
              <a:rPr lang="tr-TR" sz="1800" b="1" dirty="0">
                <a:hlinkClick r:id="rId3"/>
              </a:rPr>
              <a:t>https://github.com/esracinar0/ibm-data-science-capstone-spacex/blob/main/lab_jupyter_launch_site_location.ipynb</a:t>
            </a:r>
            <a:endParaRPr lang="en-US" sz="18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Interactive Visual Analytics: </a:t>
            </a:r>
            <a:r>
              <a:rPr lang="en-US" sz="2000" b="1" dirty="0" err="1"/>
              <a:t>Plotly</a:t>
            </a:r>
            <a:r>
              <a:rPr lang="en-US" sz="2000" b="1" dirty="0"/>
              <a:t> Dash</a:t>
            </a:r>
            <a:endParaRPr lang="tr-TR" sz="2000" b="1" dirty="0"/>
          </a:p>
          <a:p>
            <a:pPr marL="0" indent="0">
              <a:buNone/>
            </a:pPr>
            <a:r>
              <a:rPr lang="en-US" sz="1800" b="1" dirty="0"/>
              <a:t>Goal:</a:t>
            </a:r>
            <a:r>
              <a:rPr lang="en-US" sz="1800" dirty="0"/>
              <a:t> </a:t>
            </a:r>
            <a:endParaRPr lang="tr-TR" sz="1800" dirty="0"/>
          </a:p>
          <a:p>
            <a:pPr marL="0" indent="0">
              <a:buNone/>
            </a:pPr>
            <a:r>
              <a:rPr lang="en-US" sz="2000" dirty="0"/>
              <a:t>To create a dynamic dashboard allowing stakeholders to explore launch data interactively and identify correlations</a:t>
            </a:r>
            <a:r>
              <a:rPr lang="tr-TR" sz="2000" dirty="0"/>
              <a:t>.</a:t>
            </a:r>
          </a:p>
          <a:p>
            <a:pPr marL="0" indent="0">
              <a:buNone/>
            </a:pPr>
            <a:r>
              <a:rPr lang="tr-TR" sz="1800" b="1" dirty="0"/>
              <a:t>Dashboard </a:t>
            </a:r>
            <a:r>
              <a:rPr lang="tr-TR" sz="1800" b="1" dirty="0" err="1"/>
              <a:t>Elements</a:t>
            </a:r>
            <a:r>
              <a:rPr lang="tr-TR" sz="1800" b="1" dirty="0"/>
              <a:t> &amp; </a:t>
            </a:r>
            <a:r>
              <a:rPr lang="tr-TR" sz="1800" b="1" dirty="0" err="1"/>
              <a:t>Interactions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800" b="1" dirty="0"/>
              <a:t>Site Dropdown (</a:t>
            </a:r>
            <a:r>
              <a:rPr lang="tr-TR" sz="1800" b="1" dirty="0"/>
              <a:t>site-</a:t>
            </a:r>
            <a:r>
              <a:rPr lang="tr-TR" sz="1800" b="1" dirty="0" err="1"/>
              <a:t>dropdown</a:t>
            </a:r>
            <a:r>
              <a:rPr lang="en-US" sz="1800" b="1" dirty="0"/>
              <a:t>):</a:t>
            </a:r>
            <a:r>
              <a:rPr lang="en-US" sz="1800" dirty="0"/>
              <a:t> Allows users to filter all displayed data, showing aggregated results for </a:t>
            </a:r>
            <a:r>
              <a:rPr lang="en-US" sz="1800" b="1" dirty="0"/>
              <a:t>ALL</a:t>
            </a:r>
            <a:r>
              <a:rPr lang="en-US" sz="1800" dirty="0"/>
              <a:t> sites or drilling down to a </a:t>
            </a:r>
            <a:r>
              <a:rPr lang="en-US" sz="1800" b="1" dirty="0"/>
              <a:t>specific launch site</a:t>
            </a:r>
            <a:r>
              <a:rPr lang="en-US" sz="1800" dirty="0"/>
              <a:t>.</a:t>
            </a:r>
            <a:endParaRPr lang="tr-TR" sz="1800" dirty="0"/>
          </a:p>
          <a:p>
            <a:pPr>
              <a:buFontTx/>
              <a:buChar char="-"/>
            </a:pPr>
            <a:r>
              <a:rPr lang="en-US" sz="1800" b="1" dirty="0"/>
              <a:t>Success Pie Chart:</a:t>
            </a:r>
            <a:r>
              <a:rPr lang="en-US" sz="1800" dirty="0"/>
              <a:t> </a:t>
            </a:r>
            <a:r>
              <a:rPr lang="en-US" sz="1800" b="1" dirty="0"/>
              <a:t>Dynamic visualization</a:t>
            </a:r>
            <a:r>
              <a:rPr lang="en-US" sz="1800" dirty="0"/>
              <a:t> (Callback: </a:t>
            </a:r>
            <a:r>
              <a:rPr lang="tr-TR" sz="1800" b="1" dirty="0" err="1"/>
              <a:t>update_pie_chart</a:t>
            </a:r>
            <a:r>
              <a:rPr lang="en-US" sz="1800" dirty="0"/>
              <a:t>) that displays the overall success distribution (</a:t>
            </a:r>
            <a:r>
              <a:rPr lang="tr-TR" sz="1800" b="1" dirty="0"/>
              <a:t>ALL</a:t>
            </a:r>
            <a:r>
              <a:rPr lang="tr-TR" sz="1800" dirty="0"/>
              <a:t> </a:t>
            </a:r>
            <a:r>
              <a:rPr lang="en-US" sz="1800" dirty="0"/>
              <a:t>sites) or the Success vs. Failure counts for a selected site.</a:t>
            </a:r>
            <a:endParaRPr lang="tr-TR" sz="1800" dirty="0"/>
          </a:p>
          <a:p>
            <a:pPr>
              <a:buFontTx/>
              <a:buChar char="-"/>
            </a:pPr>
            <a:r>
              <a:rPr lang="en-US" sz="1800" b="1" dirty="0"/>
              <a:t>Payload Range Slider (</a:t>
            </a:r>
            <a:r>
              <a:rPr lang="tr-TR" sz="1800" b="1" dirty="0" err="1"/>
              <a:t>payload-slider</a:t>
            </a:r>
            <a:r>
              <a:rPr lang="en-US" sz="1800" b="1" dirty="0"/>
              <a:t>):</a:t>
            </a:r>
            <a:r>
              <a:rPr lang="en-US" sz="1800" dirty="0"/>
              <a:t> Enables filtering of the scatter plot data based on a user-defined range of </a:t>
            </a:r>
            <a:r>
              <a:rPr lang="tr-TR" sz="1800" b="1" dirty="0" err="1"/>
              <a:t>Payload</a:t>
            </a:r>
            <a:r>
              <a:rPr lang="tr-TR" sz="1800" b="1" dirty="0"/>
              <a:t> </a:t>
            </a:r>
            <a:r>
              <a:rPr lang="tr-TR" sz="1800" b="1" dirty="0" err="1"/>
              <a:t>Mass</a:t>
            </a:r>
            <a:r>
              <a:rPr lang="tr-TR" sz="1800" b="1" dirty="0"/>
              <a:t>(kg)</a:t>
            </a:r>
            <a:r>
              <a:rPr lang="tr-TR" b="1" dirty="0"/>
              <a:t>.</a:t>
            </a:r>
          </a:p>
          <a:p>
            <a:pPr>
              <a:buFontTx/>
              <a:buChar char="-"/>
            </a:pPr>
            <a:r>
              <a:rPr lang="en-US" sz="1800" b="1" dirty="0"/>
              <a:t>Payload Scatter Chart:</a:t>
            </a:r>
            <a:r>
              <a:rPr lang="en-US" sz="1800" dirty="0"/>
              <a:t> Visualizes the correlation (Callback:</a:t>
            </a:r>
            <a:r>
              <a:rPr lang="tr-TR" sz="1800" b="1" dirty="0" err="1"/>
              <a:t>update_scatter_chart</a:t>
            </a:r>
            <a:r>
              <a:rPr lang="en-US" sz="1800" dirty="0"/>
              <a:t>) between </a:t>
            </a:r>
            <a:r>
              <a:rPr lang="en-US" sz="1800" b="1" dirty="0"/>
              <a:t>Payload Mass</a:t>
            </a:r>
            <a:r>
              <a:rPr lang="en-US" sz="1800" dirty="0"/>
              <a:t> (X-axis) and </a:t>
            </a:r>
            <a:r>
              <a:rPr lang="en-US" sz="1800" b="1" dirty="0"/>
              <a:t>Launch Outcome</a:t>
            </a:r>
            <a:r>
              <a:rPr lang="en-US" sz="1800" dirty="0"/>
              <a:t> (Y-axis), with points colored by </a:t>
            </a:r>
            <a:r>
              <a:rPr lang="tr-TR" sz="1800" b="1" dirty="0"/>
              <a:t>Booster </a:t>
            </a:r>
            <a:r>
              <a:rPr lang="tr-TR" sz="1800" b="1" dirty="0" err="1"/>
              <a:t>Version</a:t>
            </a:r>
            <a:r>
              <a:rPr lang="tr-TR" sz="1800" b="1" dirty="0"/>
              <a:t> </a:t>
            </a:r>
            <a:r>
              <a:rPr lang="tr-TR" sz="1800" b="1" dirty="0" err="1"/>
              <a:t>Category</a:t>
            </a:r>
            <a:r>
              <a:rPr lang="en-US" sz="1800" dirty="0"/>
              <a:t>, providing high-level performance insights</a:t>
            </a:r>
            <a:r>
              <a:rPr lang="tr-TR" sz="1800" dirty="0"/>
              <a:t>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5691" y="1520824"/>
            <a:ext cx="5493629" cy="506285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/>
              <a:t>Predictive Analysis: Building the Classification Model</a:t>
            </a:r>
            <a:endParaRPr lang="tr-TR" sz="2000" b="1" dirty="0"/>
          </a:p>
          <a:p>
            <a:pPr marL="0" indent="0">
              <a:buNone/>
            </a:pPr>
            <a:r>
              <a:rPr lang="en-US" sz="1800" b="1" dirty="0"/>
              <a:t>Goal:</a:t>
            </a:r>
            <a:r>
              <a:rPr lang="en-US" sz="1800" dirty="0"/>
              <a:t> </a:t>
            </a:r>
            <a:endParaRPr lang="tr-TR" sz="1800" dirty="0"/>
          </a:p>
          <a:p>
            <a:pPr marL="0" indent="0">
              <a:buNone/>
            </a:pPr>
            <a:r>
              <a:rPr lang="en-US" sz="2000" dirty="0"/>
              <a:t>To develop machine learning models to accurately predict the binary outcome (</a:t>
            </a:r>
            <a:r>
              <a:rPr lang="en-US" dirty="0"/>
              <a:t>Class</a:t>
            </a:r>
            <a:r>
              <a:rPr lang="en-US" sz="2000" dirty="0"/>
              <a:t>) of a Falcon 9 launch based on processed features.</a:t>
            </a:r>
            <a:endParaRPr lang="tr-TR" sz="2000" dirty="0"/>
          </a:p>
          <a:p>
            <a:pPr marL="0" indent="0">
              <a:buNone/>
            </a:pPr>
            <a:r>
              <a:rPr lang="tr-TR" sz="1800" b="1" dirty="0"/>
              <a:t>Model Development </a:t>
            </a:r>
            <a:r>
              <a:rPr lang="tr-TR" sz="1800" b="1" dirty="0" err="1"/>
              <a:t>Flow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800" b="1" dirty="0"/>
              <a:t>Feature Preparation:</a:t>
            </a:r>
            <a:r>
              <a:rPr lang="en-US" sz="1800" dirty="0"/>
              <a:t> Categorical features were converted into numerical features using </a:t>
            </a:r>
            <a:r>
              <a:rPr lang="en-US" sz="1800" b="1" dirty="0"/>
              <a:t>One-Hot Encoding</a:t>
            </a:r>
            <a:r>
              <a:rPr lang="tr-TR" sz="1800" dirty="0"/>
              <a:t>(</a:t>
            </a:r>
            <a:r>
              <a:rPr lang="tr-TR" sz="1800" dirty="0" err="1"/>
              <a:t>creating</a:t>
            </a:r>
            <a:r>
              <a:rPr lang="tr-TR" sz="1800" dirty="0"/>
              <a:t> 80 </a:t>
            </a:r>
            <a:r>
              <a:rPr lang="tr-TR" sz="1800" dirty="0" err="1"/>
              <a:t>features</a:t>
            </a:r>
            <a:r>
              <a:rPr lang="tr-TR" sz="1800" dirty="0"/>
              <a:t>).</a:t>
            </a:r>
          </a:p>
          <a:p>
            <a:pPr>
              <a:buFontTx/>
              <a:buChar char="-"/>
            </a:pPr>
            <a:r>
              <a:rPr lang="en-US" sz="1800" b="1" dirty="0"/>
              <a:t>Standardization:</a:t>
            </a:r>
            <a:r>
              <a:rPr lang="en-US" sz="1800" dirty="0"/>
              <a:t> All numerical data was standardized using </a:t>
            </a:r>
            <a:r>
              <a:rPr lang="en-US" dirty="0"/>
              <a:t>StandardScaler</a:t>
            </a:r>
            <a:r>
              <a:rPr lang="en-US" sz="1800" dirty="0"/>
              <a:t> to normalize feature impact on model training</a:t>
            </a:r>
            <a:r>
              <a:rPr lang="tr-TR" sz="1800" dirty="0"/>
              <a:t>.</a:t>
            </a:r>
          </a:p>
          <a:p>
            <a:pPr>
              <a:buFontTx/>
              <a:buChar char="-"/>
            </a:pPr>
            <a:r>
              <a:rPr lang="en-US" sz="1800" b="1" dirty="0"/>
              <a:t>Train-Test Split:</a:t>
            </a:r>
            <a:r>
              <a:rPr lang="en-US" sz="1800" dirty="0"/>
              <a:t> The dataset was divided into training and testing sets (70/30 split)</a:t>
            </a:r>
            <a:r>
              <a:rPr lang="tr-TR" sz="1800" dirty="0"/>
              <a:t>.</a:t>
            </a:r>
          </a:p>
          <a:p>
            <a:pPr>
              <a:buFontTx/>
              <a:buChar char="-"/>
            </a:pPr>
            <a:r>
              <a:rPr lang="en-US" sz="1800" b="1" dirty="0"/>
              <a:t>Model Selection &amp; Tuning:</a:t>
            </a:r>
            <a:r>
              <a:rPr lang="en-US" sz="1800" dirty="0"/>
              <a:t> Four powerful classification algorithms were used: </a:t>
            </a:r>
            <a:r>
              <a:rPr lang="en-US" sz="1800" b="1" dirty="0"/>
              <a:t>Logistic Regression</a:t>
            </a:r>
            <a:r>
              <a:rPr lang="en-US" sz="1800" dirty="0"/>
              <a:t>, </a:t>
            </a:r>
            <a:r>
              <a:rPr lang="en-US" sz="1800" b="1" dirty="0"/>
              <a:t>Support Vector Machine (SVM)</a:t>
            </a:r>
            <a:r>
              <a:rPr lang="en-US" sz="1800" dirty="0"/>
              <a:t>, </a:t>
            </a:r>
            <a:r>
              <a:rPr lang="en-US" sz="1800" b="1" dirty="0"/>
              <a:t>Decision Tree</a:t>
            </a:r>
            <a:r>
              <a:rPr lang="en-US" sz="1800" dirty="0"/>
              <a:t>, and </a:t>
            </a:r>
            <a:r>
              <a:rPr lang="en-US" sz="1800" b="1" dirty="0"/>
              <a:t>K-Nearest Neighbors (KNN)</a:t>
            </a:r>
            <a:r>
              <a:rPr lang="en-US" sz="1800" dirty="0"/>
              <a:t>.</a:t>
            </a:r>
            <a:endParaRPr lang="tr-TR" sz="1800" dirty="0"/>
          </a:p>
          <a:p>
            <a:pPr>
              <a:buFontTx/>
              <a:buChar char="-"/>
            </a:pPr>
            <a:r>
              <a:rPr lang="en-US" sz="1800" b="1" dirty="0"/>
              <a:t>Hyperparameter Optimization:</a:t>
            </a:r>
            <a:r>
              <a:rPr lang="en-US" sz="1800" dirty="0"/>
              <a:t> </a:t>
            </a:r>
            <a:r>
              <a:rPr lang="tr-TR" sz="1800" b="1" dirty="0" err="1"/>
              <a:t>GridSearchCV</a:t>
            </a:r>
            <a:r>
              <a:rPr lang="en-US" sz="1800" b="1" dirty="0"/>
              <a:t> </a:t>
            </a:r>
            <a:r>
              <a:rPr lang="en-US" sz="1800" dirty="0"/>
              <a:t>was employed for each model to automatically tune hyperparameters and find the best performing model based on test data accuracy.</a:t>
            </a:r>
            <a:endParaRPr lang="tr-TR" sz="1800" dirty="0"/>
          </a:p>
          <a:p>
            <a:pPr>
              <a:buFontTx/>
              <a:buChar char="-"/>
            </a:pPr>
            <a:endParaRPr lang="tr-TR" sz="1800" dirty="0"/>
          </a:p>
          <a:p>
            <a:pPr marL="0" indent="0">
              <a:buNone/>
            </a:pPr>
            <a:r>
              <a:rPr lang="tr-TR" sz="1800" b="1" dirty="0" err="1"/>
              <a:t>GitHub</a:t>
            </a:r>
            <a:r>
              <a:rPr lang="tr-TR" sz="1800" b="1" dirty="0"/>
              <a:t> URL: </a:t>
            </a:r>
            <a:r>
              <a:rPr lang="tr-TR" sz="1800" b="1" dirty="0">
                <a:hlinkClick r:id="rId3"/>
              </a:rPr>
              <a:t>https://github.com/esracinar0/ibm-data-science-capstone-spacex/blob/main/SpaceX_Machine%20Learning%20Prediction_Part_5.ipynb</a:t>
            </a:r>
            <a:endParaRPr lang="en-US" sz="18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62FFC78C-370D-6AA2-4126-FA5B7D1E8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8903606"/>
              </p:ext>
            </p:extLst>
          </p:nvPr>
        </p:nvGraphicFramePr>
        <p:xfrm>
          <a:off x="5782205" y="1458972"/>
          <a:ext cx="5190595" cy="496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083C37B-5E44-7CFD-5512-E17C48D426DE}"/>
              </a:ext>
            </a:extLst>
          </p:cNvPr>
          <p:cNvSpPr txBox="1"/>
          <p:nvPr/>
        </p:nvSpPr>
        <p:spPr>
          <a:xfrm>
            <a:off x="770010" y="1807337"/>
            <a:ext cx="97608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Project </a:t>
            </a:r>
            <a:r>
              <a:rPr lang="tr-TR" b="1" dirty="0" err="1"/>
              <a:t>Results</a:t>
            </a:r>
            <a:r>
              <a:rPr lang="tr-TR" b="1" dirty="0"/>
              <a:t> &amp; </a:t>
            </a:r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Insights</a:t>
            </a:r>
            <a:endParaRPr lang="tr-TR" b="1" dirty="0"/>
          </a:p>
          <a:p>
            <a:endParaRPr lang="tr-TR" b="1" dirty="0"/>
          </a:p>
          <a:p>
            <a:r>
              <a:rPr lang="en-US" dirty="0"/>
              <a:t>The following section presents the key findings derived from the analysis, covering descriptive patterns, geographical insights, and model performance.</a:t>
            </a:r>
            <a:endParaRPr lang="tr-TR" dirty="0"/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en-US" b="1" dirty="0"/>
              <a:t>Exploratory Data Analysis Results:</a:t>
            </a:r>
            <a:r>
              <a:rPr lang="en-US" dirty="0"/>
              <a:t> Confirmed a strong correlation between </a:t>
            </a:r>
            <a:r>
              <a:rPr lang="en-US" b="1" dirty="0"/>
              <a:t>Flight Number (experience)</a:t>
            </a:r>
            <a:r>
              <a:rPr lang="en-US" dirty="0"/>
              <a:t> and </a:t>
            </a:r>
            <a:r>
              <a:rPr lang="en-US" b="1" dirty="0"/>
              <a:t>Success Rate</a:t>
            </a:r>
            <a:r>
              <a:rPr lang="en-US" dirty="0"/>
              <a:t>, and identified payload limits for certain launch sites</a:t>
            </a:r>
            <a:r>
              <a:rPr lang="tr-TR" dirty="0"/>
              <a:t>.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en-US" b="1" dirty="0"/>
              <a:t>Interactive Analytics Demo:</a:t>
            </a:r>
            <a:r>
              <a:rPr lang="en-US" dirty="0"/>
              <a:t> Showcases geographical insights (Launch Site proximity) and the dynamic relationship between </a:t>
            </a:r>
            <a:r>
              <a:rPr lang="en-US" b="1" dirty="0"/>
              <a:t>Payload Mass</a:t>
            </a:r>
            <a:r>
              <a:rPr lang="en-US" dirty="0"/>
              <a:t> and </a:t>
            </a:r>
            <a:r>
              <a:rPr lang="en-US" b="1" dirty="0"/>
              <a:t>Success</a:t>
            </a:r>
            <a:r>
              <a:rPr lang="en-US" dirty="0"/>
              <a:t> using interactive tools.</a:t>
            </a:r>
            <a:endParaRPr lang="tr-TR" dirty="0"/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en-US" b="1" dirty="0"/>
              <a:t>Predictive Analysis Results:</a:t>
            </a:r>
            <a:r>
              <a:rPr lang="en-US" dirty="0"/>
              <a:t> Presents the comparative accuracy of four classification models and highlights the performance of the </a:t>
            </a:r>
            <a:r>
              <a:rPr lang="en-US" b="1" dirty="0"/>
              <a:t>best-selected model</a:t>
            </a:r>
            <a:r>
              <a:rPr lang="en-US" dirty="0"/>
              <a:t> via its Confusion Matrix.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Resim 5" descr="ekran görüntüsü, çizgi, metin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AEE7DAE-495C-DE5D-EF04-AF4FC058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589"/>
            <a:ext cx="12192000" cy="235818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413CEDE-123D-709A-B6CB-A5BFD532AFFF}"/>
              </a:ext>
            </a:extLst>
          </p:cNvPr>
          <p:cNvSpPr txBox="1"/>
          <p:nvPr/>
        </p:nvSpPr>
        <p:spPr>
          <a:xfrm>
            <a:off x="734029" y="4196459"/>
            <a:ext cx="10101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Success Trend:</a:t>
            </a:r>
            <a:r>
              <a:rPr lang="en-US" dirty="0"/>
              <a:t> As the </a:t>
            </a:r>
            <a:r>
              <a:rPr lang="en-US" b="1" dirty="0"/>
              <a:t>Flight Number</a:t>
            </a:r>
            <a:r>
              <a:rPr lang="en-US" dirty="0"/>
              <a:t> (representing time/experience) increases, the proportion of successful landings (</a:t>
            </a:r>
            <a:r>
              <a:rPr lang="en-US" b="1" dirty="0"/>
              <a:t>Class = 1</a:t>
            </a:r>
            <a:r>
              <a:rPr lang="en-US" dirty="0"/>
              <a:t>, typically green/blue dots) visibly increases across all sites.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Site Consistency:</a:t>
            </a:r>
            <a:r>
              <a:rPr lang="en-US" dirty="0"/>
              <a:t> The </a:t>
            </a:r>
            <a:r>
              <a:rPr lang="en-US" b="1" dirty="0"/>
              <a:t>CCAFS SLC 40</a:t>
            </a:r>
            <a:r>
              <a:rPr lang="en-US" dirty="0"/>
              <a:t> site initially shows many failures, but success becomes more consistent after Flight 40-50.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VAFB SLC 4E</a:t>
            </a:r>
            <a:r>
              <a:rPr lang="en-US" dirty="0"/>
              <a:t> and </a:t>
            </a:r>
            <a:r>
              <a:rPr lang="en-US" b="1" dirty="0"/>
              <a:t>KSC LC 39A</a:t>
            </a:r>
            <a:r>
              <a:rPr lang="en-US" dirty="0"/>
              <a:t> demonstrate higher initial success rates and achieve near-perfect success faster compared to CCAFS SLC 40.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Resim 5" descr="çizgi, öykü gelişim çizgisi; kumpas; grafiğini çıkarma, metin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7B9B59D-8734-5560-363B-E8886F08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088"/>
            <a:ext cx="12192000" cy="236509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B4541E1-5181-6CA9-294F-5ED5F3A02805}"/>
              </a:ext>
            </a:extLst>
          </p:cNvPr>
          <p:cNvSpPr txBox="1"/>
          <p:nvPr/>
        </p:nvSpPr>
        <p:spPr>
          <a:xfrm>
            <a:off x="335280" y="4389120"/>
            <a:ext cx="1074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VAFB Constraint:</a:t>
            </a:r>
            <a:r>
              <a:rPr lang="en-US" dirty="0"/>
              <a:t> The </a:t>
            </a:r>
            <a:r>
              <a:rPr lang="en-US" b="1" dirty="0"/>
              <a:t>VAFB SLC 4E</a:t>
            </a:r>
            <a:r>
              <a:rPr lang="en-US" dirty="0"/>
              <a:t> site primarily handles payloads in the </a:t>
            </a:r>
            <a:r>
              <a:rPr lang="en-US" b="1" dirty="0"/>
              <a:t>low-to-medium mass range</a:t>
            </a:r>
            <a:r>
              <a:rPr lang="tr-TR" dirty="0"/>
              <a:t>(</a:t>
            </a:r>
            <a:r>
              <a:rPr lang="tr-TR" dirty="0" err="1"/>
              <a:t>nearly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8,000kg),</a:t>
            </a:r>
            <a:r>
              <a:rPr lang="en-US" dirty="0"/>
              <a:t> with no rockets launched for heavy payload masses </a:t>
            </a:r>
            <a:r>
              <a:rPr lang="tr-TR" dirty="0"/>
              <a:t>(&gt;10,000 kg).</a:t>
            </a:r>
          </a:p>
          <a:p>
            <a:pPr marL="285750" indent="-285750" algn="ctr">
              <a:buFontTx/>
              <a:buChar char="-"/>
            </a:pPr>
            <a:r>
              <a:rPr lang="en-US" b="1" dirty="0"/>
              <a:t>Heavy Payloads:</a:t>
            </a:r>
            <a:r>
              <a:rPr lang="en-US" dirty="0"/>
              <a:t> The </a:t>
            </a:r>
            <a:r>
              <a:rPr lang="en-US" b="1" dirty="0"/>
              <a:t>KSC LC 39A</a:t>
            </a:r>
            <a:r>
              <a:rPr lang="en-US" dirty="0"/>
              <a:t> and </a:t>
            </a:r>
            <a:r>
              <a:rPr lang="en-US" b="1" dirty="0"/>
              <a:t>CCAFS SLC 40</a:t>
            </a:r>
            <a:r>
              <a:rPr lang="en-US" dirty="0"/>
              <a:t> sites handle the entire payload mass spectrum, including the heaviest missions.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Success at High Mass:</a:t>
            </a:r>
            <a:r>
              <a:rPr lang="en-US" dirty="0"/>
              <a:t> The data suggests that at the later stage of the program, even very </a:t>
            </a:r>
            <a:r>
              <a:rPr lang="en-US" b="1" dirty="0"/>
              <a:t>heavy payloads</a:t>
            </a:r>
            <a:r>
              <a:rPr lang="en-US" dirty="0"/>
              <a:t> do not necessarily correlate with landing failure; successes are visible across the mass range, particularly at KSC LC 39A.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(Project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Context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Questions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Collection,EDA,Predictive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Model)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EDA,Interactive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Analytics,Classification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Resim 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FBB2EC-38BA-E11C-1EAD-44921C53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214" y="1693609"/>
            <a:ext cx="5448772" cy="462574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4C56E46-2F3F-A62A-8929-EC26597D8BAE}"/>
              </a:ext>
            </a:extLst>
          </p:cNvPr>
          <p:cNvSpPr txBox="1"/>
          <p:nvPr/>
        </p:nvSpPr>
        <p:spPr>
          <a:xfrm>
            <a:off x="604879" y="1724089"/>
            <a:ext cx="43963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Highest Success:</a:t>
            </a:r>
            <a:r>
              <a:rPr lang="en-US" dirty="0"/>
              <a:t> Orbits such as </a:t>
            </a:r>
            <a:r>
              <a:rPr lang="en-US" b="1" dirty="0"/>
              <a:t>LEO (Low Earth Orbit), VLEO (Very Low Earth Orbit), and Polar</a:t>
            </a:r>
            <a:r>
              <a:rPr lang="en-US" dirty="0"/>
              <a:t> exhibit near-perfect success rates</a:t>
            </a:r>
            <a:r>
              <a:rPr lang="tr-TR" dirty="0"/>
              <a:t>(</a:t>
            </a:r>
            <a:r>
              <a:rPr lang="tr-TR" dirty="0" err="1"/>
              <a:t>nearly</a:t>
            </a:r>
            <a:r>
              <a:rPr lang="tr-TR" dirty="0"/>
              <a:t> 1.0),</a:t>
            </a:r>
            <a:r>
              <a:rPr lang="en-US" dirty="0"/>
              <a:t> suggesting that the technical challenges for these orbits have been largely overcome.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Lowest Success:</a:t>
            </a:r>
            <a:r>
              <a:rPr lang="en-US" dirty="0"/>
              <a:t> Orbits like </a:t>
            </a:r>
            <a:r>
              <a:rPr lang="en-US" b="1" dirty="0"/>
              <a:t>GTO (Geosynchronous Transfer Orbit)</a:t>
            </a:r>
            <a:r>
              <a:rPr lang="en-US" dirty="0"/>
              <a:t> and </a:t>
            </a:r>
            <a:r>
              <a:rPr lang="en-US" b="1" dirty="0"/>
              <a:t>SSO (Sun-Synchronous Orbit)</a:t>
            </a:r>
            <a:r>
              <a:rPr lang="en-US" dirty="0"/>
              <a:t> initially presented lower success rates, but improved over time.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Geostationary Orbits (GEO/ES-L1):</a:t>
            </a:r>
            <a:r>
              <a:rPr lang="en-US" dirty="0"/>
              <a:t> These orbits have historically been challenging, leading to lower average success due to the high energy requirements for the rocket to reach them.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Resim 5" descr="metin, çizgi, öykü gelişim çizgisi; kumpas; grafiğini çıkarma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07917AC-ECB5-B087-06C2-E3DE7671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302916"/>
            <a:ext cx="12192000" cy="239288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AD41ECE-F6F6-110C-A633-105A00E34454}"/>
              </a:ext>
            </a:extLst>
          </p:cNvPr>
          <p:cNvSpPr txBox="1"/>
          <p:nvPr/>
        </p:nvSpPr>
        <p:spPr>
          <a:xfrm>
            <a:off x="228600" y="4297680"/>
            <a:ext cx="10805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Early Focus:</a:t>
            </a:r>
            <a:r>
              <a:rPr lang="en-US" dirty="0"/>
              <a:t> Early flights (low </a:t>
            </a:r>
            <a:r>
              <a:rPr lang="en-US" dirty="0" err="1"/>
              <a:t>FlightNumber</a:t>
            </a:r>
            <a:r>
              <a:rPr lang="en-US" dirty="0"/>
              <a:t>) were predominantly focused on </a:t>
            </a:r>
            <a:r>
              <a:rPr lang="en-US" b="1" dirty="0"/>
              <a:t>LEO</a:t>
            </a:r>
            <a:r>
              <a:rPr lang="en-US" dirty="0"/>
              <a:t> and </a:t>
            </a:r>
            <a:r>
              <a:rPr lang="en-US" b="1" dirty="0"/>
              <a:t>GTO</a:t>
            </a:r>
            <a:r>
              <a:rPr lang="en-US" dirty="0"/>
              <a:t>, which helped SpaceX build experience and reliability.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Diversification:</a:t>
            </a:r>
            <a:r>
              <a:rPr lang="en-US" dirty="0"/>
              <a:t> As the program matured, missions diversified into a wider range of orbits, including </a:t>
            </a:r>
            <a:r>
              <a:rPr lang="en-US" b="1" dirty="0"/>
              <a:t>VLEO</a:t>
            </a:r>
            <a:r>
              <a:rPr lang="en-US" dirty="0"/>
              <a:t> and complex </a:t>
            </a:r>
            <a:r>
              <a:rPr lang="en-US" b="1" dirty="0"/>
              <a:t>GEO/MEO</a:t>
            </a:r>
            <a:r>
              <a:rPr lang="en-US" dirty="0"/>
              <a:t> missions, indicating increased trust and capability.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Success Clustering:</a:t>
            </a:r>
            <a:r>
              <a:rPr lang="en-US" dirty="0"/>
              <a:t> Successes (</a:t>
            </a:r>
            <a:r>
              <a:rPr lang="en-US" b="1" dirty="0"/>
              <a:t>Class=1</a:t>
            </a:r>
            <a:r>
              <a:rPr lang="en-US" dirty="0"/>
              <a:t>) are scattered across all orbits, but failures (</a:t>
            </a:r>
            <a:r>
              <a:rPr lang="en-US" b="1" dirty="0"/>
              <a:t>Class=0</a:t>
            </a:r>
            <a:r>
              <a:rPr lang="en-US" dirty="0"/>
              <a:t>) are more concentrated in the lower </a:t>
            </a:r>
            <a:r>
              <a:rPr lang="en-US" dirty="0" err="1"/>
              <a:t>FlightNumber</a:t>
            </a:r>
            <a:r>
              <a:rPr lang="en-US" dirty="0"/>
              <a:t> range for most orbit types.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Resim 5" descr="ekran görüntüsü, metin, çizgi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9E7D01D-37D6-0F3E-1E82-038E0D0AE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949"/>
            <a:ext cx="12192000" cy="236778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7B27CF9-303C-FA05-5CF2-99582514325A}"/>
              </a:ext>
            </a:extLst>
          </p:cNvPr>
          <p:cNvSpPr txBox="1"/>
          <p:nvPr/>
        </p:nvSpPr>
        <p:spPr>
          <a:xfrm>
            <a:off x="274320" y="4343400"/>
            <a:ext cx="10759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High Payload Success:</a:t>
            </a:r>
            <a:r>
              <a:rPr lang="en-US" dirty="0"/>
              <a:t> Orbits like VLEO and ISS demonstrate high success rates across the full range of payload masses they carry, including the heaviest missions.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GTO Challenge:</a:t>
            </a:r>
            <a:r>
              <a:rPr lang="en-US" dirty="0"/>
              <a:t> For GTO, both successful and unsuccessful landings occur across different payload masses. It's difficult to distinguish success solely based on payload mass for GTO missions.</a:t>
            </a:r>
            <a:endParaRPr lang="tr-TR" dirty="0"/>
          </a:p>
          <a:p>
            <a:pPr marL="285750" indent="-285750" algn="ctr">
              <a:buFontTx/>
              <a:buChar char="-"/>
            </a:pPr>
            <a:r>
              <a:rPr lang="en-US" b="1" dirty="0"/>
              <a:t>LEO/PO Focus:</a:t>
            </a:r>
            <a:r>
              <a:rPr lang="en-US" dirty="0"/>
              <a:t> LEO and PO orbits are generally associated with low-to-medium payload masses.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Resim 5" descr="metin, çizgi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8C13D4C-12E4-4EEA-A165-652A3EC2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05" y="1847194"/>
            <a:ext cx="5425910" cy="458001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4B4A2E5-C8C6-EF30-0760-8AF4B53C3803}"/>
              </a:ext>
            </a:extLst>
          </p:cNvPr>
          <p:cNvSpPr txBox="1"/>
          <p:nvPr/>
        </p:nvSpPr>
        <p:spPr>
          <a:xfrm>
            <a:off x="696319" y="2316480"/>
            <a:ext cx="44268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Finding</a:t>
            </a:r>
            <a:endParaRPr lang="tr-TR" b="1" dirty="0"/>
          </a:p>
          <a:p>
            <a:pPr marL="285750" indent="-285750" algn="ctr">
              <a:buFontTx/>
              <a:buChar char="-"/>
            </a:pPr>
            <a:r>
              <a:rPr lang="en-US" dirty="0"/>
              <a:t>The average launch success rate demonstrates a </a:t>
            </a:r>
            <a:r>
              <a:rPr lang="en-US" b="1" dirty="0"/>
              <a:t>clear and positive upward trend</a:t>
            </a:r>
            <a:r>
              <a:rPr lang="en-US" dirty="0"/>
              <a:t> over the years, starting low in 2010-2012 and steadily increasing.</a:t>
            </a:r>
            <a:endParaRPr lang="tr-TR" dirty="0"/>
          </a:p>
          <a:p>
            <a:pPr algn="ctr"/>
            <a:r>
              <a:rPr lang="tr-TR" b="1" dirty="0" err="1"/>
              <a:t>Operational</a:t>
            </a:r>
            <a:r>
              <a:rPr lang="tr-TR" b="1" dirty="0"/>
              <a:t> </a:t>
            </a:r>
            <a:r>
              <a:rPr lang="tr-TR" b="1" dirty="0" err="1"/>
              <a:t>Improvement</a:t>
            </a:r>
            <a:endParaRPr lang="tr-TR" b="1" dirty="0"/>
          </a:p>
          <a:p>
            <a:pPr algn="ctr"/>
            <a:r>
              <a:rPr lang="tr-TR" b="1" dirty="0"/>
              <a:t>- </a:t>
            </a:r>
            <a:r>
              <a:rPr lang="en-US" dirty="0"/>
              <a:t>This trend reflects SpaceX's successful strategy of iterative design improvements and the maturity of their reusability program, leading to near-perfect success rates in later years (post-2017).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Resim 5" descr="metin, yazı tipi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D2FC8DD-EA31-B79A-0B62-D32F86F8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841" y="1799204"/>
            <a:ext cx="4236770" cy="351486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927F4B2-154E-EB01-34EB-E69C22FCE190}"/>
              </a:ext>
            </a:extLst>
          </p:cNvPr>
          <p:cNvSpPr txBox="1"/>
          <p:nvPr/>
        </p:nvSpPr>
        <p:spPr>
          <a:xfrm>
            <a:off x="1630655" y="3093402"/>
            <a:ext cx="4236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tr-TR" sz="2000" dirty="0" err="1"/>
              <a:t>SpaceX</a:t>
            </a:r>
            <a:r>
              <a:rPr lang="tr-TR" sz="2000" dirty="0"/>
              <a:t> </a:t>
            </a:r>
            <a:r>
              <a:rPr lang="tr-TR" sz="2000" dirty="0" err="1"/>
              <a:t>utilizes</a:t>
            </a:r>
            <a:r>
              <a:rPr lang="tr-TR" sz="2000" dirty="0"/>
              <a:t> </a:t>
            </a:r>
            <a:r>
              <a:rPr lang="tr-TR" sz="2000" dirty="0" err="1"/>
              <a:t>four</a:t>
            </a:r>
            <a:r>
              <a:rPr lang="tr-TR" sz="2000" dirty="0"/>
              <a:t> main </a:t>
            </a:r>
            <a:r>
              <a:rPr lang="tr-TR" sz="2000" dirty="0" err="1"/>
              <a:t>launch</a:t>
            </a:r>
            <a:r>
              <a:rPr lang="tr-TR" sz="2000" dirty="0"/>
              <a:t> </a:t>
            </a:r>
            <a:r>
              <a:rPr lang="tr-TR" sz="2000" dirty="0" err="1"/>
              <a:t>facilities</a:t>
            </a:r>
            <a:r>
              <a:rPr lang="tr-TR" sz="2000" dirty="0"/>
              <a:t>: CCAFS LC-40, KSC LC-39A, CCAFS SLC-40, </a:t>
            </a:r>
            <a:r>
              <a:rPr lang="tr-TR" sz="2000" dirty="0" err="1"/>
              <a:t>and</a:t>
            </a:r>
            <a:r>
              <a:rPr lang="tr-TR" sz="2000" dirty="0"/>
              <a:t> VAFB SLC-4E. </a:t>
            </a:r>
            <a:r>
              <a:rPr lang="tr-TR" sz="2000" dirty="0" err="1"/>
              <a:t>This</a:t>
            </a:r>
            <a:r>
              <a:rPr lang="tr-TR" sz="2000" dirty="0"/>
              <a:t> </a:t>
            </a:r>
            <a:r>
              <a:rPr lang="tr-TR" sz="2000" dirty="0" err="1"/>
              <a:t>geographic</a:t>
            </a:r>
            <a:r>
              <a:rPr lang="tr-TR" sz="2000" dirty="0"/>
              <a:t> </a:t>
            </a:r>
            <a:r>
              <a:rPr lang="tr-TR" sz="2000" dirty="0" err="1"/>
              <a:t>diversity</a:t>
            </a:r>
            <a:r>
              <a:rPr lang="tr-TR" sz="2000" dirty="0"/>
              <a:t> </a:t>
            </a:r>
            <a:r>
              <a:rPr lang="tr-TR" sz="2000" dirty="0" err="1"/>
              <a:t>allows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flexible</a:t>
            </a:r>
            <a:r>
              <a:rPr lang="tr-TR" sz="2000" dirty="0"/>
              <a:t> </a:t>
            </a:r>
            <a:r>
              <a:rPr lang="tr-TR" sz="2000" dirty="0" err="1"/>
              <a:t>mission</a:t>
            </a:r>
            <a:r>
              <a:rPr lang="tr-TR" sz="2000" dirty="0"/>
              <a:t> </a:t>
            </a:r>
            <a:r>
              <a:rPr lang="tr-TR" sz="2000" dirty="0" err="1"/>
              <a:t>targeting</a:t>
            </a:r>
            <a:r>
              <a:rPr lang="tr-TR" sz="2000" dirty="0"/>
              <a:t>, </a:t>
            </a:r>
            <a:r>
              <a:rPr lang="tr-TR" sz="2000" dirty="0" err="1"/>
              <a:t>such</a:t>
            </a:r>
            <a:r>
              <a:rPr lang="tr-TR" sz="2000" dirty="0"/>
              <a:t> as polar </a:t>
            </a:r>
            <a:r>
              <a:rPr lang="tr-TR" sz="2000" dirty="0" err="1"/>
              <a:t>orbits</a:t>
            </a:r>
            <a:r>
              <a:rPr lang="tr-TR" sz="2000" dirty="0"/>
              <a:t> </a:t>
            </a:r>
            <a:r>
              <a:rPr lang="tr-TR" sz="2000" dirty="0" err="1"/>
              <a:t>launched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VAFB SLC-4E.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31D6E5A-C689-F42E-A2E5-F6F1A91CA32E}"/>
              </a:ext>
            </a:extLst>
          </p:cNvPr>
          <p:cNvSpPr txBox="1"/>
          <p:nvPr/>
        </p:nvSpPr>
        <p:spPr>
          <a:xfrm>
            <a:off x="1402080" y="1692524"/>
            <a:ext cx="4693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DISTINCT "</a:t>
            </a:r>
            <a:r>
              <a:rPr lang="en-US" sz="2000" dirty="0" err="1"/>
              <a:t>Launch_Site</a:t>
            </a:r>
            <a:r>
              <a:rPr lang="en-US" sz="2000" dirty="0"/>
              <a:t>" FROM SPACEXTABLE</a:t>
            </a:r>
            <a:r>
              <a:rPr lang="tr-TR" sz="2000" dirty="0"/>
              <a:t>;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Resim 5" descr="metin, yazı tip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8341B79-042A-53B4-2FA7-F95519E3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233"/>
            <a:ext cx="12192000" cy="282489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84EB892-6BA9-B2F4-9B87-C12D7D98F779}"/>
              </a:ext>
            </a:extLst>
          </p:cNvPr>
          <p:cNvSpPr txBox="1"/>
          <p:nvPr/>
        </p:nvSpPr>
        <p:spPr>
          <a:xfrm>
            <a:off x="770011" y="4736518"/>
            <a:ext cx="25675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* FROM SPACEXTABLE WHERE "</a:t>
            </a:r>
            <a:r>
              <a:rPr lang="en-US" sz="2000" dirty="0" err="1"/>
              <a:t>Launch_Site</a:t>
            </a:r>
            <a:r>
              <a:rPr lang="en-US" sz="2000" dirty="0"/>
              <a:t>" LIKE 'CCA%' LIMIT 5</a:t>
            </a:r>
            <a:r>
              <a:rPr lang="tr-TR" sz="2000" dirty="0"/>
              <a:t>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0A73E80-EAF2-F786-11F4-4F648B31CD1C}"/>
              </a:ext>
            </a:extLst>
          </p:cNvPr>
          <p:cNvSpPr txBox="1"/>
          <p:nvPr/>
        </p:nvSpPr>
        <p:spPr>
          <a:xfrm>
            <a:off x="4800600" y="4623349"/>
            <a:ext cx="5958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The records confirm that early launches originated from the </a:t>
            </a:r>
            <a:r>
              <a:rPr lang="en-US" sz="2000" b="1" dirty="0"/>
              <a:t>CCAFS LC-40</a:t>
            </a:r>
            <a:r>
              <a:rPr lang="en-US" sz="2000" dirty="0"/>
              <a:t> site. Initial landing outcomes predominantly showed failures or no attempts (</a:t>
            </a:r>
            <a:r>
              <a:rPr lang="tr-TR" sz="2000" dirty="0" err="1"/>
              <a:t>Failure</a:t>
            </a:r>
            <a:r>
              <a:rPr lang="tr-TR" sz="2000" dirty="0"/>
              <a:t>(</a:t>
            </a:r>
            <a:r>
              <a:rPr lang="tr-TR" sz="2000" dirty="0" err="1"/>
              <a:t>parachute</a:t>
            </a:r>
            <a:r>
              <a:rPr lang="tr-TR" sz="2000" dirty="0"/>
              <a:t>), No </a:t>
            </a:r>
            <a:r>
              <a:rPr lang="tr-TR" sz="2000" dirty="0" err="1"/>
              <a:t>attempt</a:t>
            </a:r>
            <a:r>
              <a:rPr lang="tr-TR" sz="2000" dirty="0"/>
              <a:t>),</a:t>
            </a:r>
            <a:r>
              <a:rPr lang="en-US" dirty="0"/>
              <a:t> </a:t>
            </a:r>
            <a:r>
              <a:rPr lang="en-US" sz="2000" dirty="0"/>
              <a:t>which clearly marks the beginning of the experimental phase of the booster reuse program.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Resim 5" descr="metin, yazı tipi, ekran görüntüsü,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7A14A24-A2E7-EF94-B395-E53B2924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95" y="2961688"/>
            <a:ext cx="4145277" cy="206751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9C0AF37-DEFC-4CD6-BAE5-D873039383B7}"/>
              </a:ext>
            </a:extLst>
          </p:cNvPr>
          <p:cNvSpPr txBox="1"/>
          <p:nvPr/>
        </p:nvSpPr>
        <p:spPr>
          <a:xfrm>
            <a:off x="1828800" y="1950720"/>
            <a:ext cx="3459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SUM("PAYLOAD_MASS__KG_") AS "</a:t>
            </a:r>
            <a:r>
              <a:rPr lang="en-US" sz="2000" dirty="0" err="1"/>
              <a:t>Total_payload_mass</a:t>
            </a:r>
            <a:r>
              <a:rPr lang="en-US" sz="2000" dirty="0"/>
              <a:t>" FROM SPACEXTABLE WHERE "Customer" LIKE '%NASA (CRS)%';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A862CF7-5A4E-03B9-BD2A-DEE369876FCE}"/>
              </a:ext>
            </a:extLst>
          </p:cNvPr>
          <p:cNvSpPr txBox="1"/>
          <p:nvPr/>
        </p:nvSpPr>
        <p:spPr>
          <a:xfrm>
            <a:off x="429229" y="4611231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Querying the total payload mass delivered for NASA's CRS missions provides a crucial metric for evaluating the scale of delivery capacity achieved under this key commercial contract. This mass represents the cumulative logistical contribution to the International Space Station (ISS) resupply.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Resim 5" descr="metin, yazı tipi, ekran görüntüsü,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3CF35E9-B747-1EE3-CBF1-A2C9A1E5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18" y="2142372"/>
            <a:ext cx="3642422" cy="263494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A5ADA81-F3BA-ECE0-8E8F-1409D26E3CCB}"/>
              </a:ext>
            </a:extLst>
          </p:cNvPr>
          <p:cNvSpPr txBox="1"/>
          <p:nvPr/>
        </p:nvSpPr>
        <p:spPr>
          <a:xfrm>
            <a:off x="1112520" y="2011680"/>
            <a:ext cx="460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AVG("PAYLOAD_MASS__KG_") AS "</a:t>
            </a:r>
            <a:r>
              <a:rPr lang="en-US" sz="2000" dirty="0" err="1"/>
              <a:t>AVG_payload_mass</a:t>
            </a:r>
            <a:r>
              <a:rPr lang="en-US" sz="2000" dirty="0"/>
              <a:t>" FROM SPACEXTABLE WHERE "</a:t>
            </a:r>
            <a:r>
              <a:rPr lang="en-US" sz="2000" dirty="0" err="1"/>
              <a:t>Booster_Version</a:t>
            </a:r>
            <a:r>
              <a:rPr lang="en-US" sz="2000" dirty="0"/>
              <a:t>" = 'F9 v1.1';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83BEBEA-967A-0B81-D6F6-8920B65CD601}"/>
              </a:ext>
            </a:extLst>
          </p:cNvPr>
          <p:cNvSpPr txBox="1"/>
          <p:nvPr/>
        </p:nvSpPr>
        <p:spPr>
          <a:xfrm>
            <a:off x="1409700" y="3459844"/>
            <a:ext cx="4008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The average payload mass carried by the </a:t>
            </a:r>
            <a:r>
              <a:rPr lang="en-US" sz="2000" b="1" dirty="0"/>
              <a:t>Falcon 9 v1.1</a:t>
            </a:r>
            <a:r>
              <a:rPr lang="en-US" sz="2000" dirty="0"/>
              <a:t> booster version is approximately</a:t>
            </a:r>
            <a:r>
              <a:rPr lang="tr-TR" sz="2000" dirty="0"/>
              <a:t> 3,000 kg.</a:t>
            </a:r>
            <a:r>
              <a:rPr lang="en-US" sz="2000" dirty="0"/>
              <a:t> This average capacity confirms the successful technological upgrade of the v1.1 booster, marking a significant step in the Falcon 9's evolution towards handling heavier commercial and governmental missions.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Resim 5" descr="metin, yazı tipi, ekran görüntüsü,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D7049DA-3CD2-8638-C065-81493995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942" y="2461238"/>
            <a:ext cx="4061669" cy="193552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D8DC524-03DB-21BC-13D5-C8DC6B553E1E}"/>
              </a:ext>
            </a:extLst>
          </p:cNvPr>
          <p:cNvSpPr txBox="1"/>
          <p:nvPr/>
        </p:nvSpPr>
        <p:spPr>
          <a:xfrm>
            <a:off x="1447800" y="2072640"/>
            <a:ext cx="441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MIN("Date") AS "</a:t>
            </a:r>
            <a:r>
              <a:rPr lang="en-US" sz="2000" dirty="0" err="1"/>
              <a:t>First_Successful_Landing_Date</a:t>
            </a:r>
            <a:r>
              <a:rPr lang="en-US" sz="2000" dirty="0"/>
              <a:t>" FROM SPACEXTABLE WHERE "</a:t>
            </a:r>
            <a:r>
              <a:rPr lang="en-US" sz="2000" dirty="0" err="1"/>
              <a:t>Landing_Outcome</a:t>
            </a:r>
            <a:r>
              <a:rPr lang="en-US" sz="2000" dirty="0"/>
              <a:t>" = 'Success (ground pad)';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87FA120-E4C5-50BE-5643-59BE70349213}"/>
              </a:ext>
            </a:extLst>
          </p:cNvPr>
          <p:cNvSpPr txBox="1"/>
          <p:nvPr/>
        </p:nvSpPr>
        <p:spPr>
          <a:xfrm>
            <a:off x="1380656" y="4078367"/>
            <a:ext cx="441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The first successful landing on a ground pad (</a:t>
            </a:r>
            <a:r>
              <a:rPr lang="en-US" dirty="0"/>
              <a:t>Success (ground pad)</a:t>
            </a:r>
            <a:r>
              <a:rPr lang="en-US" sz="2000" dirty="0"/>
              <a:t>) was recorded on </a:t>
            </a:r>
            <a:r>
              <a:rPr lang="en-US" sz="2000" b="1" dirty="0"/>
              <a:t>December 22, 2015</a:t>
            </a:r>
            <a:r>
              <a:rPr lang="en-US" sz="2000" dirty="0"/>
              <a:t>. This achievement marked a critical technical milestone, validating the RTLS (Return to Launch Site) capability and proving the first stage booster's reusability potential.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Resim 2" descr="metin, yazı tipi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532491B-04D1-BAB2-A8E2-5DA204AF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20" y="1989096"/>
            <a:ext cx="2308920" cy="287980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A6EE0C9-4225-DEB5-47E6-4EA973F9A1E5}"/>
              </a:ext>
            </a:extLst>
          </p:cNvPr>
          <p:cNvSpPr txBox="1"/>
          <p:nvPr/>
        </p:nvSpPr>
        <p:spPr>
          <a:xfrm>
            <a:off x="1143000" y="1828936"/>
            <a:ext cx="4282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DISTINCT "</a:t>
            </a:r>
            <a:r>
              <a:rPr lang="en-US" sz="2000" dirty="0" err="1"/>
              <a:t>Booster_Version</a:t>
            </a:r>
            <a:r>
              <a:rPr lang="en-US" sz="2000" dirty="0"/>
              <a:t>" FROM SPACEXTABLE WHERE "</a:t>
            </a:r>
            <a:r>
              <a:rPr lang="en-US" sz="2000" dirty="0" err="1"/>
              <a:t>Landing_Outcome</a:t>
            </a:r>
            <a:r>
              <a:rPr lang="en-US" sz="2000" dirty="0"/>
              <a:t>" = 'Success (drone ship)' AND "PAYLOAD_MASS__KG_" &gt; 4000 AND "PAYLOAD_MASS__KG_" &lt; 6000 ;</a:t>
            </a:r>
            <a:endParaRPr lang="tr-TR" sz="2000" b="1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5B74F90-7D5D-A064-8A9D-0DED2485EA03}"/>
              </a:ext>
            </a:extLst>
          </p:cNvPr>
          <p:cNvSpPr txBox="1"/>
          <p:nvPr/>
        </p:nvSpPr>
        <p:spPr>
          <a:xfrm>
            <a:off x="1028700" y="4022089"/>
            <a:ext cx="472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Successful ASDS recoveries (</a:t>
            </a:r>
            <a:r>
              <a:rPr lang="en-US" dirty="0"/>
              <a:t>Success (drone ship)</a:t>
            </a:r>
            <a:r>
              <a:rPr lang="en-US" sz="2000" dirty="0"/>
              <a:t>) within the medium payload range (</a:t>
            </a:r>
            <a:r>
              <a:rPr lang="tr-TR" sz="2000" dirty="0"/>
              <a:t>4,000-6,000 kg) </a:t>
            </a:r>
            <a:r>
              <a:rPr lang="en-US" sz="2000" dirty="0"/>
              <a:t>were achieved by specific Falcon 9 Full Thrust (F9 FT) booster versions. This indicates the required propellant margin for recovery was technically feasible even for challenging GTO missions at this payload level.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65523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167CD68-7B39-82C6-E915-DFAE83B486E9}"/>
              </a:ext>
            </a:extLst>
          </p:cNvPr>
          <p:cNvSpPr txBox="1"/>
          <p:nvPr/>
        </p:nvSpPr>
        <p:spPr>
          <a:xfrm>
            <a:off x="643694" y="1549656"/>
            <a:ext cx="109046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investigates the success factors behind </a:t>
            </a:r>
            <a:r>
              <a:rPr lang="en-US" b="1" dirty="0"/>
              <a:t>SpaceX Falcon 9 rocket launches</a:t>
            </a:r>
            <a:r>
              <a:rPr lang="en-US" dirty="0"/>
              <a:t> to understand how reusable rocket technology impacts the cost of space exploration.</a:t>
            </a:r>
            <a:br>
              <a:rPr lang="en-US" dirty="0"/>
            </a:br>
            <a:r>
              <a:rPr lang="en-US" dirty="0"/>
              <a:t>Data was collected directly from the </a:t>
            </a:r>
            <a:r>
              <a:rPr lang="en-US" b="1" dirty="0"/>
              <a:t>SpaceX REST API</a:t>
            </a:r>
            <a:r>
              <a:rPr lang="en-US" dirty="0"/>
              <a:t> and enriched with additional launch details scraped from </a:t>
            </a:r>
            <a:r>
              <a:rPr lang="en-US" b="1" dirty="0"/>
              <a:t>Wikipedia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/>
              <a:t>After cleaning and merging both datasets, we conducted </a:t>
            </a:r>
            <a:r>
              <a:rPr lang="en-US" b="1" dirty="0"/>
              <a:t>Exploratory Data Analysis (EDA)</a:t>
            </a:r>
            <a:r>
              <a:rPr lang="en-US" dirty="0"/>
              <a:t> using </a:t>
            </a:r>
            <a:r>
              <a:rPr lang="en-US" b="1" dirty="0"/>
              <a:t>Pandas, Matplotlib, Seaborn, and SQL</a:t>
            </a:r>
            <a:r>
              <a:rPr lang="en-US" dirty="0"/>
              <a:t> to uncover patterns related to </a:t>
            </a:r>
            <a:r>
              <a:rPr lang="en-US" b="1" dirty="0"/>
              <a:t>launch sites, payload mass, orbit types, and booster versions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Interactive visualizations were developed with </a:t>
            </a:r>
            <a:r>
              <a:rPr lang="en-US" b="1" dirty="0"/>
              <a:t>Folium</a:t>
            </a:r>
            <a:r>
              <a:rPr lang="en-US" dirty="0"/>
              <a:t> to explore the geographical distribution of launch sites and with </a:t>
            </a:r>
            <a:r>
              <a:rPr lang="en-US" b="1" dirty="0" err="1"/>
              <a:t>Plotly</a:t>
            </a:r>
            <a:r>
              <a:rPr lang="en-US" b="1" dirty="0"/>
              <a:t> Dash</a:t>
            </a:r>
            <a:r>
              <a:rPr lang="en-US" dirty="0"/>
              <a:t> to analyze payload-success relationships dynamically.</a:t>
            </a:r>
            <a:endParaRPr lang="tr-TR" dirty="0"/>
          </a:p>
          <a:p>
            <a:endParaRPr lang="en-US" dirty="0"/>
          </a:p>
          <a:p>
            <a:r>
              <a:rPr lang="en-US" dirty="0"/>
              <a:t>Finally, multiple </a:t>
            </a:r>
            <a:r>
              <a:rPr lang="en-US" b="1" dirty="0"/>
              <a:t>machine learning models</a:t>
            </a:r>
            <a:r>
              <a:rPr lang="en-US" dirty="0"/>
              <a:t>—including Logistic Regression, Decision Tree, Support Vector Machine, and K-Nearest Neighbors—were trained to </a:t>
            </a:r>
            <a:r>
              <a:rPr lang="en-US" b="1" dirty="0"/>
              <a:t>predict launch success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Decision Tree classifier</a:t>
            </a:r>
            <a:r>
              <a:rPr lang="en-US" dirty="0"/>
              <a:t> achieved the best accuracy, confirming that </a:t>
            </a:r>
            <a:r>
              <a:rPr lang="en-US" b="1" dirty="0"/>
              <a:t>launch site</a:t>
            </a:r>
            <a:r>
              <a:rPr lang="en-US" dirty="0"/>
              <a:t> and </a:t>
            </a:r>
            <a:r>
              <a:rPr lang="en-US" b="1" dirty="0"/>
              <a:t>booster version category</a:t>
            </a:r>
            <a:r>
              <a:rPr lang="en-US" dirty="0"/>
              <a:t> are strong predictors of success.</a:t>
            </a:r>
            <a:endParaRPr lang="tr-TR" dirty="0"/>
          </a:p>
          <a:p>
            <a:endParaRPr lang="en-US" dirty="0"/>
          </a:p>
          <a:p>
            <a:r>
              <a:rPr lang="en-US" dirty="0"/>
              <a:t>All analysis, code, and results are available in the GitHub repository for full transparency and reproducibility.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Resim 5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F4F2252-81F1-E88D-2D9E-5A144116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688" y="2137373"/>
            <a:ext cx="4631238" cy="258325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363EB90-0456-A884-3D72-0F6A70CBFA1C}"/>
              </a:ext>
            </a:extLst>
          </p:cNvPr>
          <p:cNvSpPr txBox="1"/>
          <p:nvPr/>
        </p:nvSpPr>
        <p:spPr>
          <a:xfrm>
            <a:off x="1127760" y="2011680"/>
            <a:ext cx="4023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</a:p>
          <a:p>
            <a:pPr algn="ctr"/>
            <a:r>
              <a:rPr lang="en-US" sz="2000" dirty="0"/>
              <a:t>SELECT "</a:t>
            </a:r>
            <a:r>
              <a:rPr lang="en-US" sz="2000" dirty="0" err="1"/>
              <a:t>Mission_Outcome</a:t>
            </a:r>
            <a:r>
              <a:rPr lang="en-US" sz="2000" dirty="0"/>
              <a:t>", COUNT (*) "</a:t>
            </a:r>
            <a:r>
              <a:rPr lang="en-US" sz="2000" dirty="0" err="1"/>
              <a:t>Total_Count</a:t>
            </a:r>
            <a:r>
              <a:rPr lang="en-US" sz="2000" dirty="0"/>
              <a:t>" FROM SPACEXTABLE GROUP BY "</a:t>
            </a:r>
            <a:r>
              <a:rPr lang="en-US" sz="2000" dirty="0" err="1"/>
              <a:t>Mission_Outcome</a:t>
            </a:r>
            <a:r>
              <a:rPr lang="en-US" sz="2000" dirty="0"/>
              <a:t>";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01C70F6-EDF6-F93B-5B71-CA0FFE8AB64D}"/>
              </a:ext>
            </a:extLst>
          </p:cNvPr>
          <p:cNvSpPr txBox="1"/>
          <p:nvPr/>
        </p:nvSpPr>
        <p:spPr>
          <a:xfrm>
            <a:off x="990600" y="4328160"/>
            <a:ext cx="4631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endParaRPr lang="tr-TR" sz="2000" b="1" dirty="0"/>
          </a:p>
          <a:p>
            <a:pPr algn="ctr"/>
            <a:r>
              <a:rPr lang="en-US" sz="2000" dirty="0"/>
              <a:t>Mission outcomes show exceptionally high reliability, with </a:t>
            </a:r>
            <a:r>
              <a:rPr lang="en-US" sz="2000" b="1" dirty="0"/>
              <a:t>100 missions classified as successful or partially successful</a:t>
            </a:r>
            <a:r>
              <a:rPr lang="en-US" sz="2000" dirty="0"/>
              <a:t> and only </a:t>
            </a:r>
            <a:r>
              <a:rPr lang="en-US" sz="2000" b="1" dirty="0"/>
              <a:t>1 </a:t>
            </a:r>
            <a:r>
              <a:rPr lang="en-US" b="1" dirty="0"/>
              <a:t>Failure (in flight)</a:t>
            </a:r>
            <a:r>
              <a:rPr lang="en-US" sz="2000" dirty="0"/>
              <a:t>. This highlights the fundamental stability of the Falcon 9 vehicle for payload delivery.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Resim 5" descr="metin, ekran görüntüsü, yazı tipi, siyah beyaz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0FE4883-9B2C-E50D-DC9A-C501FD4B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292" y="1616650"/>
            <a:ext cx="1920305" cy="481056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F1DFED5-9677-63A6-D835-DB518173263D}"/>
              </a:ext>
            </a:extLst>
          </p:cNvPr>
          <p:cNvSpPr txBox="1"/>
          <p:nvPr/>
        </p:nvSpPr>
        <p:spPr>
          <a:xfrm>
            <a:off x="770011" y="1920240"/>
            <a:ext cx="5767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  <a:br>
              <a:rPr lang="tr-TR" sz="2000" b="1" dirty="0"/>
            </a:br>
            <a:r>
              <a:rPr lang="en-US" sz="2000" dirty="0"/>
              <a:t>SELECT DISTINCT "</a:t>
            </a:r>
            <a:r>
              <a:rPr lang="en-US" sz="2000" dirty="0" err="1"/>
              <a:t>Booster_Version</a:t>
            </a:r>
            <a:r>
              <a:rPr lang="en-US" sz="2000" dirty="0"/>
              <a:t>" FROM SPACEXTABLE WHERE "PAYLOAD_MASS__KG_" = ( SELECT MAX("PAYLOAD_MASS__KG_") FROM SPACEXTABLE);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EB72496-150E-893A-3D2B-4C16897D0BDE}"/>
              </a:ext>
            </a:extLst>
          </p:cNvPr>
          <p:cNvSpPr txBox="1"/>
          <p:nvPr/>
        </p:nvSpPr>
        <p:spPr>
          <a:xfrm>
            <a:off x="922411" y="3873189"/>
            <a:ext cx="5767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maximum</a:t>
            </a:r>
            <a:r>
              <a:rPr lang="tr-TR" sz="2000" dirty="0"/>
              <a:t> </a:t>
            </a:r>
            <a:r>
              <a:rPr lang="tr-TR" sz="2000" dirty="0" err="1"/>
              <a:t>payload</a:t>
            </a:r>
            <a:r>
              <a:rPr lang="tr-TR" sz="2000" dirty="0"/>
              <a:t> </a:t>
            </a:r>
            <a:r>
              <a:rPr lang="tr-TR" sz="2000" dirty="0" err="1"/>
              <a:t>mass</a:t>
            </a:r>
            <a:r>
              <a:rPr lang="tr-TR" sz="2000" dirty="0"/>
              <a:t> (</a:t>
            </a:r>
            <a:r>
              <a:rPr lang="tr-TR" sz="2000" dirty="0" err="1"/>
              <a:t>nearly</a:t>
            </a:r>
            <a:r>
              <a:rPr lang="tr-TR" sz="2000" dirty="0"/>
              <a:t> 15,600 kg) </a:t>
            </a:r>
            <a:r>
              <a:rPr lang="en-US" sz="2000" dirty="0"/>
              <a:t>is carried predominantly by </a:t>
            </a:r>
            <a:r>
              <a:rPr lang="en-US" sz="2000" b="1" dirty="0"/>
              <a:t>Falcon 9 Block 5 variants</a:t>
            </a:r>
            <a:r>
              <a:rPr lang="en-US" sz="2000" dirty="0"/>
              <a:t>. This confirms that the Block 5 design is the most capable in terms of raw lift performance, often dedicated to the large Starlink batches.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Resim 5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B6040CE-6A32-8CA5-FFE6-DC5CCB0A1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48" y="2368174"/>
            <a:ext cx="5729447" cy="186314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596A472-D63E-CB80-BCB7-33A7206BBE89}"/>
              </a:ext>
            </a:extLst>
          </p:cNvPr>
          <p:cNvSpPr txBox="1"/>
          <p:nvPr/>
        </p:nvSpPr>
        <p:spPr>
          <a:xfrm>
            <a:off x="0" y="2164080"/>
            <a:ext cx="5767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  <a:br>
              <a:rPr lang="tr-TR" sz="2000" b="1" dirty="0"/>
            </a:br>
            <a:r>
              <a:rPr lang="en-US" sz="2000" dirty="0"/>
              <a:t>SELECT </a:t>
            </a:r>
            <a:r>
              <a:rPr lang="en-US" sz="2000" dirty="0" err="1"/>
              <a:t>substr</a:t>
            </a:r>
            <a:r>
              <a:rPr lang="en-US" sz="2000" dirty="0"/>
              <a:t>("Date", 6, 2) AS "Month", "</a:t>
            </a:r>
            <a:r>
              <a:rPr lang="en-US" sz="2000" dirty="0" err="1"/>
              <a:t>Landing_Outcome</a:t>
            </a:r>
            <a:r>
              <a:rPr lang="en-US" sz="2000" dirty="0"/>
              <a:t>", "</a:t>
            </a:r>
            <a:r>
              <a:rPr lang="en-US" sz="2000" dirty="0" err="1"/>
              <a:t>Booster_Version</a:t>
            </a:r>
            <a:r>
              <a:rPr lang="en-US" sz="2000" dirty="0"/>
              <a:t>", "</a:t>
            </a:r>
            <a:r>
              <a:rPr lang="en-US" sz="2000" dirty="0" err="1"/>
              <a:t>Launch_Site</a:t>
            </a:r>
            <a:r>
              <a:rPr lang="en-US" sz="2000" dirty="0"/>
              <a:t>" FROM SPACEXTABLE WHERE "</a:t>
            </a:r>
            <a:r>
              <a:rPr lang="en-US" sz="2000" dirty="0" err="1"/>
              <a:t>Landing_Outcome</a:t>
            </a:r>
            <a:r>
              <a:rPr lang="en-US" sz="2000" dirty="0"/>
              <a:t>" LIKE '%Failure (drone ship)%' AND </a:t>
            </a:r>
            <a:r>
              <a:rPr lang="en-US" sz="2000" dirty="0" err="1"/>
              <a:t>substr</a:t>
            </a:r>
            <a:r>
              <a:rPr lang="en-US" sz="2000" dirty="0"/>
              <a:t>("Date", 1, 4) = '2015';</a:t>
            </a:r>
            <a:endParaRPr lang="tr-TR" sz="2000" b="1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0DF8590-CB0E-FFA5-B0F1-69DF0CCC6D89}"/>
              </a:ext>
            </a:extLst>
          </p:cNvPr>
          <p:cNvSpPr txBox="1"/>
          <p:nvPr/>
        </p:nvSpPr>
        <p:spPr>
          <a:xfrm>
            <a:off x="0" y="4293141"/>
            <a:ext cx="5767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tr-TR" sz="2000" dirty="0" err="1"/>
              <a:t>In</a:t>
            </a:r>
            <a:r>
              <a:rPr lang="tr-TR" sz="2000" dirty="0"/>
              <a:t> 2015</a:t>
            </a:r>
            <a:r>
              <a:rPr lang="tr-TR" sz="2000" b="1" dirty="0"/>
              <a:t>,</a:t>
            </a:r>
            <a:r>
              <a:rPr lang="en-US" sz="2000" dirty="0"/>
              <a:t> two early drone ship recovery attempts resulted in failure. Both missions originated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CCAFS LC-40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utilized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v1.1 </a:t>
            </a:r>
            <a:r>
              <a:rPr lang="tr-TR" sz="2000" dirty="0" err="1"/>
              <a:t>booster</a:t>
            </a:r>
            <a:r>
              <a:rPr lang="tr-TR" sz="2000" dirty="0"/>
              <a:t>,</a:t>
            </a:r>
            <a:r>
              <a:rPr lang="en-US" sz="2000" dirty="0"/>
              <a:t> underscoring the initial technical hurdles faced when attempting precise water landings.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Resim 5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C168BAB-5D28-A1AE-AC4A-A9599904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15" y="2227617"/>
            <a:ext cx="3857513" cy="399877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B354127-599A-2687-D1A5-C8724C1B4902}"/>
              </a:ext>
            </a:extLst>
          </p:cNvPr>
          <p:cNvSpPr txBox="1"/>
          <p:nvPr/>
        </p:nvSpPr>
        <p:spPr>
          <a:xfrm>
            <a:off x="594360" y="1996440"/>
            <a:ext cx="57679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/>
              <a:t>SQL Query</a:t>
            </a:r>
            <a:br>
              <a:rPr lang="tr-TR" sz="2000" b="1" dirty="0"/>
            </a:br>
            <a:r>
              <a:rPr lang="tr-TR" sz="2000" dirty="0"/>
              <a:t>SELECT "</a:t>
            </a:r>
            <a:r>
              <a:rPr lang="tr-TR" sz="2000" dirty="0" err="1"/>
              <a:t>Landing_Outcome</a:t>
            </a:r>
            <a:r>
              <a:rPr lang="tr-TR" sz="2000" dirty="0"/>
              <a:t>", COUNT(*) </a:t>
            </a:r>
            <a:r>
              <a:rPr lang="en-US" sz="2000" dirty="0"/>
              <a:t>AS </a:t>
            </a:r>
            <a:r>
              <a:rPr lang="en-US" sz="2000" dirty="0" err="1"/>
              <a:t>Outcome_count</a:t>
            </a:r>
            <a:r>
              <a:rPr lang="en-US" sz="2000" dirty="0"/>
              <a:t> FROM SPACEXTABLE WHERE "Date" BETWEEN '2010-06-04' AND '2017-03-20' GROUP BY "</a:t>
            </a:r>
            <a:r>
              <a:rPr lang="en-US" sz="2000" dirty="0" err="1"/>
              <a:t>Landing_Outcome</a:t>
            </a:r>
            <a:r>
              <a:rPr lang="en-US" sz="2000" dirty="0"/>
              <a:t>" ORDER BY </a:t>
            </a:r>
            <a:r>
              <a:rPr lang="en-US" sz="2000" dirty="0" err="1"/>
              <a:t>Outcome_count</a:t>
            </a:r>
            <a:r>
              <a:rPr lang="en-US" sz="2000" dirty="0"/>
              <a:t> DESC;</a:t>
            </a:r>
            <a:endParaRPr lang="tr-TR" sz="2000" b="1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BC00267-0A14-DB8F-6BE1-2A2BD423279D}"/>
              </a:ext>
            </a:extLst>
          </p:cNvPr>
          <p:cNvSpPr txBox="1"/>
          <p:nvPr/>
        </p:nvSpPr>
        <p:spPr>
          <a:xfrm>
            <a:off x="593254" y="4252381"/>
            <a:ext cx="5767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In the critical early developmental period (2010-2017), </a:t>
            </a:r>
            <a:r>
              <a:rPr lang="en-US" b="1" dirty="0"/>
              <a:t>No attempt</a:t>
            </a:r>
            <a:r>
              <a:rPr lang="en-US" sz="2000" dirty="0"/>
              <a:t> was the most common outcome (10 times). This era was marked by high-risk testing, where successes and failures on the drone ship</a:t>
            </a:r>
            <a:r>
              <a:rPr lang="tr-TR" sz="2000" dirty="0"/>
              <a:t> </a:t>
            </a:r>
            <a:r>
              <a:rPr lang="en-US" sz="2000" dirty="0"/>
              <a:t>(</a:t>
            </a:r>
            <a:r>
              <a:rPr lang="en-US" dirty="0"/>
              <a:t>Success (drone ship)</a:t>
            </a:r>
            <a:r>
              <a:rPr lang="en-US" sz="2000" dirty="0"/>
              <a:t>: 5, </a:t>
            </a:r>
            <a:r>
              <a:rPr lang="en-US" dirty="0"/>
              <a:t>Failure (drone ship)</a:t>
            </a:r>
            <a:r>
              <a:rPr lang="tr-TR" dirty="0"/>
              <a:t> : 5) </a:t>
            </a:r>
            <a:r>
              <a:rPr lang="en-US" sz="2000" dirty="0"/>
              <a:t>were equally frequent, showing the difficulty of the learning process.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 panose="020B0604020104020204" pitchFamily="34" charset="-94"/>
              </a:rPr>
              <a:t>Interactive Map: Launch Sites Overview</a:t>
            </a:r>
            <a:endParaRPr lang="en-US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6" name="Resim 5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26F6BA1-D32F-C3D8-1B70-38357557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2" y="2194884"/>
            <a:ext cx="8016240" cy="383068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50BA2FB-C1D9-2455-1B29-623479B41F35}"/>
              </a:ext>
            </a:extLst>
          </p:cNvPr>
          <p:cNvSpPr txBox="1"/>
          <p:nvPr/>
        </p:nvSpPr>
        <p:spPr>
          <a:xfrm>
            <a:off x="243841" y="2297025"/>
            <a:ext cx="32461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The map highlights the </a:t>
            </a:r>
            <a:r>
              <a:rPr lang="en-US" sz="2000" b="1" dirty="0"/>
              <a:t>three</a:t>
            </a:r>
            <a:r>
              <a:rPr lang="tr-TR" sz="2000" b="1" dirty="0"/>
              <a:t> </a:t>
            </a:r>
            <a:r>
              <a:rPr lang="en-US" sz="2000" dirty="0"/>
              <a:t>primary operational launch sites. The proximity of the Cape Canaveral sites (CCAFS LC-40, KSC LC-39A) is evident, contrasting sharply with the West Coast site (VAFB SLC-4E). This geographical separation is strategic, primarily dictated by the required orbital inclination..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latin typeface="Abadi" panose="020B0604020104020204" pitchFamily="34" charset="-94"/>
              </a:rPr>
              <a:t>Clustering Launch Outcomes by Site</a:t>
            </a:r>
            <a:endParaRPr lang="en-US" sz="3700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4" name="Resim 3" descr="harita, atlas, met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D0593A3-2E1A-078F-F18B-0108B6A8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837" y="2151561"/>
            <a:ext cx="7322614" cy="35482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5FEC820-DE5A-43B9-9AD7-C1A0369F632F}"/>
              </a:ext>
            </a:extLst>
          </p:cNvPr>
          <p:cNvSpPr txBox="1"/>
          <p:nvPr/>
        </p:nvSpPr>
        <p:spPr>
          <a:xfrm>
            <a:off x="734028" y="1724145"/>
            <a:ext cx="32461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Clustering reveals site-specific success patterns. For instance, the </a:t>
            </a:r>
            <a:r>
              <a:rPr lang="en-US" sz="2000" b="1" dirty="0"/>
              <a:t>KSC LC-39A</a:t>
            </a:r>
            <a:r>
              <a:rPr lang="en-US" sz="2000" dirty="0"/>
              <a:t> site, used later in the Falcon 9 program, tends to show a higher concentration of </a:t>
            </a:r>
            <a:r>
              <a:rPr lang="en-US" sz="2000" b="1" dirty="0"/>
              <a:t>Successful</a:t>
            </a:r>
            <a:r>
              <a:rPr lang="en-US" sz="2000" dirty="0"/>
              <a:t> launches</a:t>
            </a:r>
            <a:r>
              <a:rPr lang="tr-TR" sz="2000" dirty="0"/>
              <a:t> </a:t>
            </a:r>
            <a:r>
              <a:rPr lang="en-US" sz="2000" dirty="0"/>
              <a:t>indicating greater maturity and reliability in later operations. In contrast, early sites like CCAFS LC-40 show a more mixed distribution</a:t>
            </a:r>
            <a:r>
              <a:rPr lang="tr-TR" sz="2000" dirty="0"/>
              <a:t> </a:t>
            </a:r>
            <a:r>
              <a:rPr lang="en-US" sz="2000" dirty="0"/>
              <a:t>reflecting the initial learning curve.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latin typeface="Abadi" panose="020B0604020104020204" pitchFamily="34" charset="-94"/>
              </a:rPr>
              <a:t>Distance to Highway, Coastline, and Railway </a:t>
            </a:r>
            <a:endParaRPr lang="en-US" sz="3700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4" name="Resim 3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20C33F7-8837-CBC7-D755-1C42B59C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60" y="1721099"/>
            <a:ext cx="8169829" cy="390246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D368224-EB04-B3FA-9019-6F9AE8DF34D7}"/>
              </a:ext>
            </a:extLst>
          </p:cNvPr>
          <p:cNvSpPr txBox="1"/>
          <p:nvPr/>
        </p:nvSpPr>
        <p:spPr>
          <a:xfrm>
            <a:off x="413988" y="1610369"/>
            <a:ext cx="3246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Launch sites are strategically located </a:t>
            </a:r>
            <a:r>
              <a:rPr lang="en-US" sz="2000" b="1" dirty="0"/>
              <a:t>very close to the coastline</a:t>
            </a:r>
            <a:r>
              <a:rPr lang="tr-TR" sz="2000" b="1" dirty="0"/>
              <a:t>, </a:t>
            </a:r>
            <a:r>
              <a:rPr lang="en-US" sz="2000" dirty="0"/>
              <a:t>which is necessary for safety during launch and for sea-based recovery operations. The sites also maintain </a:t>
            </a:r>
            <a:r>
              <a:rPr lang="en-US" sz="2000" b="1" dirty="0"/>
              <a:t>proximity to major infrastructure</a:t>
            </a:r>
            <a:r>
              <a:rPr lang="en-US" sz="2000" dirty="0"/>
              <a:t> for the efficient transport of boosters and payloads. Proximity to these elements is a key factor in minimizing logistical costs.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latin typeface="Abadi" panose="020B0604020104020204" pitchFamily="34" charset="-94"/>
              </a:rPr>
              <a:t>Dashboard Result 1: Total Successful Launches by Site</a:t>
            </a:r>
            <a:endParaRPr lang="en-US" sz="3100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4" name="Resim 3" descr="metin, ekran görüntüsü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5EE8793-2DEA-60A5-D95F-3C0A90A2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0" y="1379805"/>
            <a:ext cx="8442960" cy="427423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6324157-CA5D-215A-AC0D-B03D81F33BC9}"/>
              </a:ext>
            </a:extLst>
          </p:cNvPr>
          <p:cNvSpPr txBox="1"/>
          <p:nvPr/>
        </p:nvSpPr>
        <p:spPr>
          <a:xfrm>
            <a:off x="185388" y="1405214"/>
            <a:ext cx="32461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This Pie Chart illustrates the </a:t>
            </a:r>
            <a:r>
              <a:rPr lang="en-US" sz="2000" b="1" dirty="0"/>
              <a:t>volume of successful missions</a:t>
            </a:r>
            <a:r>
              <a:rPr lang="en-US" sz="2000" dirty="0"/>
              <a:t> across all launch sites. The largest segment belongs to the site with the highest total successful launches</a:t>
            </a:r>
            <a:r>
              <a:rPr lang="tr-TR" sz="2000" dirty="0"/>
              <a:t>.</a:t>
            </a:r>
            <a:r>
              <a:rPr lang="en-US" sz="2000" dirty="0"/>
              <a:t> This visualization is crucial for establishing which geographical location has historically contributed the most to the program's overall success metrics.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2024F276-27D4-28F2-54DA-0033B8603868}"/>
              </a:ext>
            </a:extLst>
          </p:cNvPr>
          <p:cNvSpPr txBox="1"/>
          <p:nvPr/>
        </p:nvSpPr>
        <p:spPr>
          <a:xfrm>
            <a:off x="734028" y="1371600"/>
            <a:ext cx="9799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rapid progress in private space exploration is driven by companies like </a:t>
            </a:r>
            <a:r>
              <a:rPr lang="en-US" b="1" dirty="0"/>
              <a:t>SpaceX</a:t>
            </a:r>
            <a:r>
              <a:rPr lang="en-US" dirty="0"/>
              <a:t>, whose goal is to make space travel more accessible by drastically reducing launch costs through </a:t>
            </a:r>
            <a:r>
              <a:rPr lang="en-US" b="1" dirty="0"/>
              <a:t>rocket reusability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Falcon 9 rocket</a:t>
            </a:r>
            <a:r>
              <a:rPr lang="en-US" dirty="0"/>
              <a:t>, a key innovation by SpaceX, can return to Earth and be reused for multiple missions—making it crucial to understand what determines a successful landing.</a:t>
            </a:r>
            <a:endParaRPr lang="tr-TR" dirty="0"/>
          </a:p>
          <a:p>
            <a:endParaRPr lang="en-US" dirty="0"/>
          </a:p>
          <a:p>
            <a:r>
              <a:rPr lang="en-US" dirty="0"/>
              <a:t>This project aims to explore </a:t>
            </a:r>
            <a:r>
              <a:rPr lang="en-US" b="1" dirty="0"/>
              <a:t>historical Falcon 9 launch data</a:t>
            </a:r>
            <a:r>
              <a:rPr lang="en-US" dirty="0"/>
              <a:t> to identify patterns and build a predictive model for future launch outcomes.</a:t>
            </a:r>
            <a:br>
              <a:rPr lang="en-US" dirty="0"/>
            </a:br>
            <a:r>
              <a:rPr lang="en-US" dirty="0"/>
              <a:t>By combining data collected from the </a:t>
            </a:r>
            <a:r>
              <a:rPr lang="en-US" b="1" dirty="0"/>
              <a:t>SpaceX REST API</a:t>
            </a:r>
            <a:r>
              <a:rPr lang="en-US" dirty="0"/>
              <a:t> and </a:t>
            </a:r>
            <a:r>
              <a:rPr lang="en-US" b="1" dirty="0"/>
              <a:t>web scraping from Wikipedia</a:t>
            </a:r>
            <a:r>
              <a:rPr lang="en-US" dirty="0"/>
              <a:t>, we constructed a comprehensive dataset containing information on </a:t>
            </a:r>
            <a:r>
              <a:rPr lang="en-US" b="1" dirty="0"/>
              <a:t>launch sites, payload mass, orbit types, booster versions, and mission outcomes</a:t>
            </a:r>
            <a:r>
              <a:rPr lang="en-US" dirty="0"/>
              <a:t>.</a:t>
            </a:r>
          </a:p>
          <a:p>
            <a:r>
              <a:rPr lang="en-US" dirty="0"/>
              <a:t>The main research questions guiding this study are:</a:t>
            </a:r>
            <a:endParaRPr lang="tr-TR" dirty="0"/>
          </a:p>
          <a:p>
            <a:endParaRPr lang="en-US" dirty="0"/>
          </a:p>
          <a:p>
            <a:r>
              <a:rPr lang="tr-TR" dirty="0"/>
              <a:t>- </a:t>
            </a:r>
            <a:r>
              <a:rPr lang="en-US" dirty="0"/>
              <a:t>Which </a:t>
            </a:r>
            <a:r>
              <a:rPr lang="en-US" b="1" dirty="0"/>
              <a:t>launch sites</a:t>
            </a:r>
            <a:r>
              <a:rPr lang="en-US" dirty="0"/>
              <a:t> show the highest success rates?</a:t>
            </a:r>
          </a:p>
          <a:p>
            <a:r>
              <a:rPr lang="tr-TR" dirty="0"/>
              <a:t>- </a:t>
            </a:r>
            <a:r>
              <a:rPr lang="en-US" dirty="0"/>
              <a:t>Does </a:t>
            </a:r>
            <a:r>
              <a:rPr lang="en-US" b="1" dirty="0"/>
              <a:t>payload mass</a:t>
            </a:r>
            <a:r>
              <a:rPr lang="en-US" dirty="0"/>
              <a:t> or </a:t>
            </a:r>
            <a:r>
              <a:rPr lang="en-US" b="1" dirty="0"/>
              <a:t>orbit type</a:t>
            </a:r>
            <a:r>
              <a:rPr lang="en-US" dirty="0"/>
              <a:t> influence the probability of success?</a:t>
            </a:r>
          </a:p>
          <a:p>
            <a:r>
              <a:rPr lang="tr-TR" dirty="0"/>
              <a:t>- </a:t>
            </a:r>
            <a:r>
              <a:rPr lang="en-US" dirty="0"/>
              <a:t>How does </a:t>
            </a:r>
            <a:r>
              <a:rPr lang="en-US" b="1" dirty="0"/>
              <a:t>booster version</a:t>
            </a:r>
            <a:r>
              <a:rPr lang="en-US" dirty="0"/>
              <a:t> relate to successful landings?</a:t>
            </a:r>
          </a:p>
          <a:p>
            <a:r>
              <a:rPr lang="tr-TR" dirty="0"/>
              <a:t>- </a:t>
            </a:r>
            <a:r>
              <a:rPr lang="en-US" dirty="0"/>
              <a:t>Can a </a:t>
            </a:r>
            <a:r>
              <a:rPr lang="en-US" b="1" dirty="0"/>
              <a:t>machine learning model</a:t>
            </a:r>
            <a:r>
              <a:rPr lang="en-US" dirty="0"/>
              <a:t> accurately predict whether a future launch will succeed?</a:t>
            </a:r>
            <a:endParaRPr lang="tr-TR" dirty="0"/>
          </a:p>
          <a:p>
            <a:endParaRPr lang="en-US" dirty="0"/>
          </a:p>
          <a:p>
            <a:r>
              <a:rPr lang="en-US" dirty="0"/>
              <a:t>The answers to these questions provide valuable insights into SpaceX’s operational efficiency and can help guide future launch decisions in the aerospace industry.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latin typeface="Abadi" panose="020B0604020104020204" pitchFamily="34" charset="-94"/>
              </a:rPr>
              <a:t>Dashboard Result 2: Success Rate for a Selected Site</a:t>
            </a:r>
            <a:endParaRPr lang="en-US" sz="3400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4" name="Resim 3" descr="metin, ekran görüntüsü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E4DB6DD-1EAC-3EC4-D69F-4647D765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0" y="1585477"/>
            <a:ext cx="8166132" cy="444009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7389F89-F65E-CD1E-3F8E-74715FBE0B63}"/>
              </a:ext>
            </a:extLst>
          </p:cNvPr>
          <p:cNvSpPr txBox="1"/>
          <p:nvPr/>
        </p:nvSpPr>
        <p:spPr>
          <a:xfrm>
            <a:off x="398748" y="2063611"/>
            <a:ext cx="32461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By selecting the KSC LC-39A site, the pie chart reveals its internal success vs. failure distribution. KSC LC-39A typically shows a </a:t>
            </a:r>
            <a:r>
              <a:rPr lang="en-US" sz="2000" b="1" dirty="0"/>
              <a:t>very high success ratio</a:t>
            </a:r>
            <a:r>
              <a:rPr lang="en-US" sz="2000" dirty="0"/>
              <a:t> (a large </a:t>
            </a:r>
            <a:r>
              <a:rPr lang="en-US" dirty="0"/>
              <a:t>Class=1</a:t>
            </a:r>
            <a:r>
              <a:rPr lang="en-US" sz="2000" dirty="0"/>
              <a:t> slice), confirming its role as the most reliable site used later in the Falcon 9 program.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latin typeface="Abadi" panose="020B0604020104020204" pitchFamily="34" charset="-94"/>
              </a:rPr>
              <a:t>Dashboard Result 3: Payload Mass vs. Success (Interactive Filter)</a:t>
            </a:r>
            <a:endParaRPr lang="en-US" sz="2800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7" name="Resim 6" descr="metin, çizgi, öykü gelişim çizgisi; kumpas; grafiğini çıkarma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E167639-E209-0D37-26A8-035D9361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288601"/>
            <a:ext cx="11811000" cy="255187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8D73FE7-CCD1-9EDC-E472-A9D40090071E}"/>
              </a:ext>
            </a:extLst>
          </p:cNvPr>
          <p:cNvSpPr txBox="1"/>
          <p:nvPr/>
        </p:nvSpPr>
        <p:spPr>
          <a:xfrm>
            <a:off x="581628" y="3938183"/>
            <a:ext cx="104978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tr-TR" sz="2000" b="1" dirty="0"/>
              <a:t>- </a:t>
            </a:r>
            <a:r>
              <a:rPr lang="en-US" sz="2000" b="1" dirty="0"/>
              <a:t>Optimal Performance:</a:t>
            </a:r>
            <a:r>
              <a:rPr lang="en-US" sz="2000" dirty="0"/>
              <a:t> The missions involving very </a:t>
            </a:r>
            <a:r>
              <a:rPr lang="en-US" sz="2000" b="1" dirty="0"/>
              <a:t>heavy payloads</a:t>
            </a:r>
            <a:r>
              <a:rPr lang="en-US" sz="2000" dirty="0"/>
              <a:t> (typically in the</a:t>
            </a:r>
            <a:r>
              <a:rPr lang="tr-TR" sz="2000" dirty="0"/>
              <a:t> 6,000 kg </a:t>
            </a:r>
            <a:r>
              <a:rPr lang="tr-TR" sz="2000" dirty="0" err="1"/>
              <a:t>to</a:t>
            </a:r>
            <a:r>
              <a:rPr lang="tr-TR" sz="2000" dirty="0"/>
              <a:t> 10,000 kg </a:t>
            </a:r>
            <a:r>
              <a:rPr lang="tr-TR" sz="2000" dirty="0" err="1"/>
              <a:t>range</a:t>
            </a:r>
            <a:r>
              <a:rPr lang="tr-TR" sz="2000" dirty="0"/>
              <a:t>) </a:t>
            </a:r>
            <a:r>
              <a:rPr lang="en-US" sz="2000" dirty="0"/>
              <a:t>demonstrate the </a:t>
            </a:r>
            <a:r>
              <a:rPr lang="en-US" sz="2000" b="1" dirty="0"/>
              <a:t>highest overall success rat</a:t>
            </a:r>
            <a:r>
              <a:rPr lang="tr-TR" sz="2000" b="1" dirty="0"/>
              <a:t>e </a:t>
            </a:r>
            <a:r>
              <a:rPr lang="tr-TR" sz="2000" dirty="0"/>
              <a:t>(Class = 1).</a:t>
            </a:r>
            <a:r>
              <a:rPr lang="en-US" sz="2000" dirty="0"/>
              <a:t> This shows that as SpaceX's technology matured, they achieved reliable landings even when pushing the booster's performance limits.</a:t>
            </a:r>
            <a:endParaRPr lang="tr-TR" sz="2000" dirty="0"/>
          </a:p>
          <a:p>
            <a:pPr algn="ctr"/>
            <a:r>
              <a:rPr lang="tr-TR" sz="2000" b="1" dirty="0"/>
              <a:t>- </a:t>
            </a:r>
            <a:r>
              <a:rPr lang="en-US" sz="2000" b="1" dirty="0"/>
              <a:t>Booster Version:</a:t>
            </a:r>
            <a:r>
              <a:rPr lang="en-US" sz="2000" dirty="0"/>
              <a:t> The success in the high-mass range is strongly dominated by the </a:t>
            </a:r>
            <a:r>
              <a:rPr lang="en-US" sz="2000" b="1" dirty="0"/>
              <a:t>latest Booster Version Category</a:t>
            </a:r>
            <a:r>
              <a:rPr lang="tr-TR" sz="2000" b="1" dirty="0"/>
              <a:t> </a:t>
            </a:r>
            <a:r>
              <a:rPr lang="en-US" sz="2000" dirty="0"/>
              <a:t>which indicates the technological advantage of the newest reusable hardware.</a:t>
            </a:r>
            <a:endParaRPr lang="tr-TR" sz="2000" dirty="0"/>
          </a:p>
          <a:p>
            <a:pPr algn="ctr"/>
            <a:r>
              <a:rPr lang="tr-TR" sz="2000" b="1" dirty="0"/>
              <a:t>- </a:t>
            </a:r>
            <a:r>
              <a:rPr lang="tr-TR" sz="2000" b="1" dirty="0" err="1"/>
              <a:t>Failure</a:t>
            </a:r>
            <a:r>
              <a:rPr lang="tr-TR" sz="2000" b="1" dirty="0"/>
              <a:t> </a:t>
            </a:r>
            <a:r>
              <a:rPr lang="tr-TR" sz="2000" b="1" dirty="0" err="1"/>
              <a:t>Concentration</a:t>
            </a:r>
            <a:r>
              <a:rPr lang="tr-TR" sz="2000" b="1" dirty="0"/>
              <a:t>:</a:t>
            </a:r>
            <a:r>
              <a:rPr lang="tr-TR" sz="2000" dirty="0"/>
              <a:t> </a:t>
            </a:r>
            <a:r>
              <a:rPr lang="tr-TR" sz="2000" dirty="0" err="1"/>
              <a:t>Failures</a:t>
            </a:r>
            <a:r>
              <a:rPr lang="tr-TR" sz="2000" dirty="0"/>
              <a:t> (Class=0) </a:t>
            </a:r>
            <a:r>
              <a:rPr lang="en-US" sz="2000" dirty="0"/>
              <a:t>are primarily concentrated in the </a:t>
            </a:r>
            <a:r>
              <a:rPr lang="en-US" sz="2000" b="1" dirty="0"/>
              <a:t>low-to-medium payload</a:t>
            </a:r>
            <a:r>
              <a:rPr lang="en-US" sz="2000" dirty="0"/>
              <a:t> range</a:t>
            </a:r>
            <a:r>
              <a:rPr lang="tr-TR" sz="2000" dirty="0"/>
              <a:t> </a:t>
            </a:r>
            <a:r>
              <a:rPr lang="en-US" sz="2000" dirty="0"/>
              <a:t>reflecting the experimental nature of the earliest flights.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Resim 2" descr="metin, ekran görüntüsü, dikdörtgen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3A8D2C2-4BDA-437A-987B-F8BE9115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47" y="1904887"/>
            <a:ext cx="5145184" cy="330349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0DEE25E-AA43-9E00-D32D-85251B81683D}"/>
              </a:ext>
            </a:extLst>
          </p:cNvPr>
          <p:cNvSpPr txBox="1"/>
          <p:nvPr/>
        </p:nvSpPr>
        <p:spPr>
          <a:xfrm>
            <a:off x="575263" y="1377811"/>
            <a:ext cx="58039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/>
              <a:t>Key</a:t>
            </a:r>
            <a:r>
              <a:rPr lang="tr-TR" sz="2000" b="1" dirty="0"/>
              <a:t> </a:t>
            </a:r>
            <a:r>
              <a:rPr lang="tr-TR" sz="2000" b="1" dirty="0" err="1"/>
              <a:t>Finding</a:t>
            </a:r>
            <a:br>
              <a:rPr lang="tr-TR" sz="2000" b="1" dirty="0"/>
            </a:br>
            <a:r>
              <a:rPr lang="en-US" sz="2000" dirty="0"/>
              <a:t>The comparison reveals an exceptionally high level of predictive stability and accuracy across the board.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Model Parity:</a:t>
            </a:r>
            <a:r>
              <a:rPr lang="en-US" sz="2000" dirty="0"/>
              <a:t> All four </a:t>
            </a:r>
            <a:r>
              <a:rPr lang="en-US" sz="2000" dirty="0" err="1"/>
              <a:t>hyperparamete</a:t>
            </a:r>
            <a:r>
              <a:rPr lang="tr-TR" sz="2000" dirty="0"/>
              <a:t>r-</a:t>
            </a:r>
            <a:r>
              <a:rPr lang="tr-TR" sz="2000" dirty="0" err="1"/>
              <a:t>tuned</a:t>
            </a:r>
            <a:r>
              <a:rPr lang="tr-TR" sz="2000" dirty="0"/>
              <a:t> </a:t>
            </a:r>
            <a:r>
              <a:rPr lang="tr-TR" sz="2000" dirty="0" err="1"/>
              <a:t>models</a:t>
            </a:r>
            <a:r>
              <a:rPr lang="tr-TR" sz="2000" dirty="0"/>
              <a:t> </a:t>
            </a:r>
            <a:r>
              <a:rPr lang="en-US" sz="2000" dirty="0"/>
              <a:t>(Logistic Regression, SVM, KNN, and Decision Tree) achieved</a:t>
            </a:r>
            <a:r>
              <a:rPr lang="tr-TR" sz="2000" dirty="0"/>
              <a:t> </a:t>
            </a:r>
            <a:r>
              <a:rPr lang="tr-TR" sz="2000" dirty="0" err="1"/>
              <a:t>near-identical</a:t>
            </a:r>
            <a:r>
              <a:rPr lang="tr-TR" sz="2000" dirty="0"/>
              <a:t> </a:t>
            </a:r>
            <a:r>
              <a:rPr lang="tr-TR" sz="2000" dirty="0" err="1"/>
              <a:t>peak</a:t>
            </a:r>
            <a:r>
              <a:rPr lang="tr-TR" sz="2000" dirty="0"/>
              <a:t> </a:t>
            </a:r>
            <a:r>
              <a:rPr lang="tr-TR" sz="2000" dirty="0" err="1"/>
              <a:t>accuracy</a:t>
            </a:r>
            <a:r>
              <a:rPr lang="tr-TR" sz="2000" dirty="0"/>
              <a:t> </a:t>
            </a:r>
            <a:r>
              <a:rPr lang="tr-TR" sz="2000" dirty="0" err="1"/>
              <a:t>scores</a:t>
            </a:r>
            <a:r>
              <a:rPr lang="tr-TR" sz="2000" dirty="0"/>
              <a:t> of </a:t>
            </a:r>
            <a:r>
              <a:rPr lang="tr-TR" sz="2000" dirty="0" err="1"/>
              <a:t>nearly</a:t>
            </a:r>
            <a:r>
              <a:rPr lang="tr-TR" sz="2000" dirty="0"/>
              <a:t> 0.83 on </a:t>
            </a:r>
            <a:r>
              <a:rPr lang="tr-TR" sz="2000" dirty="0" err="1"/>
              <a:t>the</a:t>
            </a:r>
            <a:r>
              <a:rPr lang="tr-TR" sz="2000" dirty="0"/>
              <a:t> test set.</a:t>
            </a:r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Feature Validation:</a:t>
            </a:r>
            <a:r>
              <a:rPr lang="en-US" sz="2000" dirty="0"/>
              <a:t> This uniform high performance is a strong validation of the </a:t>
            </a:r>
            <a:r>
              <a:rPr lang="en-US" sz="2000" b="1" dirty="0"/>
              <a:t>Feature Engineering</a:t>
            </a:r>
            <a:r>
              <a:rPr lang="en-US" sz="2000" dirty="0"/>
              <a:t> phase, confirming that the initial data cleaning and one-hot encoding successfully captured the necessary predictive information for all models, regardless of complexity.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Model Insight:</a:t>
            </a:r>
            <a:r>
              <a:rPr lang="en-US" sz="2000" dirty="0"/>
              <a:t> Given the parity, the </a:t>
            </a:r>
            <a:r>
              <a:rPr lang="tr-TR" sz="2000" dirty="0" err="1"/>
              <a:t>Decision</a:t>
            </a:r>
            <a:r>
              <a:rPr lang="tr-TR" sz="2000" dirty="0"/>
              <a:t> </a:t>
            </a:r>
            <a:r>
              <a:rPr lang="tr-TR" sz="2000" dirty="0" err="1"/>
              <a:t>Tree</a:t>
            </a:r>
            <a:r>
              <a:rPr lang="tr-TR" sz="2000" dirty="0"/>
              <a:t> </a:t>
            </a:r>
            <a:r>
              <a:rPr lang="en-US" sz="2000" dirty="0"/>
              <a:t>(or Logistic Regression, due to simplicity) is chosen as the final model for production due to its high</a:t>
            </a:r>
            <a:r>
              <a:rPr lang="tr-TR" sz="2000" dirty="0"/>
              <a:t> </a:t>
            </a:r>
            <a:r>
              <a:rPr lang="tr-TR" sz="2000" dirty="0" err="1"/>
              <a:t>interpretability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efficiency</a:t>
            </a:r>
            <a:r>
              <a:rPr lang="tr-TR" sz="2000" dirty="0"/>
              <a:t>.</a:t>
            </a:r>
          </a:p>
          <a:p>
            <a:pPr marL="342900" indent="-342900" algn="ctr">
              <a:buFontTx/>
              <a:buChar char="-"/>
            </a:pP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r>
              <a:rPr lang="tr-TR" dirty="0">
                <a:solidFill>
                  <a:srgbClr val="0B49CB"/>
                </a:solidFill>
                <a:latin typeface="Abadi"/>
              </a:rPr>
              <a:t>: </a:t>
            </a:r>
            <a:r>
              <a:rPr lang="tr-TR" dirty="0" err="1">
                <a:latin typeface="Abadi" panose="020B0604020104020204" pitchFamily="34" charset="-94"/>
              </a:rPr>
              <a:t>Decision</a:t>
            </a:r>
            <a:r>
              <a:rPr lang="tr-TR" dirty="0">
                <a:latin typeface="Abadi" panose="020B0604020104020204" pitchFamily="34" charset="-94"/>
              </a:rPr>
              <a:t> </a:t>
            </a:r>
            <a:r>
              <a:rPr lang="tr-TR" dirty="0" err="1">
                <a:latin typeface="Abadi" panose="020B0604020104020204" pitchFamily="34" charset="-94"/>
              </a:rPr>
              <a:t>Tree</a:t>
            </a:r>
            <a:r>
              <a:rPr lang="tr-TR" dirty="0">
                <a:latin typeface="Abadi" panose="020B0604020104020204" pitchFamily="34" charset="-94"/>
              </a:rPr>
              <a:t> </a:t>
            </a:r>
            <a:r>
              <a:rPr lang="tr-TR" dirty="0" err="1">
                <a:latin typeface="Abadi" panose="020B0604020104020204" pitchFamily="34" charset="-94"/>
              </a:rPr>
              <a:t>Classifier</a:t>
            </a:r>
            <a:endParaRPr lang="en-US" dirty="0">
              <a:solidFill>
                <a:srgbClr val="0B49CB"/>
              </a:solidFill>
              <a:latin typeface="Abadi" panose="020B0604020104020204" pitchFamily="34" charset="-94"/>
            </a:endParaRPr>
          </a:p>
        </p:txBody>
      </p:sp>
      <p:pic>
        <p:nvPicPr>
          <p:cNvPr id="3" name="Resim 2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96CCB01-6D81-D1E2-00B7-C592ABBB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31" y="1981200"/>
            <a:ext cx="4392735" cy="392232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FBAE2DB-56DD-7BE7-5010-38FECF93AC76}"/>
              </a:ext>
            </a:extLst>
          </p:cNvPr>
          <p:cNvSpPr txBox="1"/>
          <p:nvPr/>
        </p:nvSpPr>
        <p:spPr>
          <a:xfrm>
            <a:off x="160434" y="1341120"/>
            <a:ext cx="73071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Model Evaluation (Focusing on Decision Tree)</a:t>
            </a:r>
            <a:endParaRPr lang="tr-TR" sz="2000" b="1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True Positives (TP):</a:t>
            </a:r>
            <a:r>
              <a:rPr lang="en-US" sz="2000" dirty="0"/>
              <a:t> </a:t>
            </a:r>
            <a:r>
              <a:rPr lang="en-US" sz="2000" b="1" dirty="0"/>
              <a:t>10</a:t>
            </a:r>
            <a:r>
              <a:rPr lang="en-US" sz="2000" dirty="0"/>
              <a:t> - Represents successful landings </a:t>
            </a:r>
            <a:r>
              <a:rPr lang="tr-TR" sz="2000" dirty="0"/>
              <a:t>(Class=1) </a:t>
            </a:r>
            <a:r>
              <a:rPr lang="en-US" sz="2000" dirty="0"/>
              <a:t>that were correctly identified by the model. This shows strong confidence in booster reuse decisions.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True Negatives (TN):</a:t>
            </a:r>
            <a:r>
              <a:rPr lang="en-US" sz="2000" dirty="0"/>
              <a:t> </a:t>
            </a:r>
            <a:r>
              <a:rPr lang="en-US" sz="2000" b="1" dirty="0"/>
              <a:t>3</a:t>
            </a:r>
            <a:r>
              <a:rPr lang="en-US" sz="2000" dirty="0"/>
              <a:t> - Represents launch failures</a:t>
            </a:r>
            <a:r>
              <a:rPr lang="tr-TR" sz="2000" dirty="0"/>
              <a:t> (Class=0)</a:t>
            </a:r>
            <a:r>
              <a:rPr lang="en-US" sz="2000" dirty="0"/>
              <a:t> that were correctly classified as failures. This avoids wasting resources on high-risk recovery attempts.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False Negatives (FN):</a:t>
            </a:r>
            <a:r>
              <a:rPr lang="en-US" sz="2000" dirty="0"/>
              <a:t> </a:t>
            </a:r>
            <a:r>
              <a:rPr lang="en-US" sz="2000" b="1" dirty="0"/>
              <a:t>0</a:t>
            </a:r>
            <a:r>
              <a:rPr lang="en-US" sz="2000" dirty="0"/>
              <a:t> - Represents the critical error (booster failed, but was predicted to succeed). A zero FN rate is </a:t>
            </a:r>
            <a:r>
              <a:rPr lang="en-US" sz="2000" b="1" dirty="0"/>
              <a:t>excellent</a:t>
            </a:r>
            <a:r>
              <a:rPr lang="en-US" sz="2000" dirty="0"/>
              <a:t>, meaning the model never risks a recoverable booster by predicting failure.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False Positives (FP):</a:t>
            </a:r>
            <a:r>
              <a:rPr lang="en-US" sz="2000" dirty="0"/>
              <a:t> </a:t>
            </a:r>
            <a:r>
              <a:rPr lang="en-US" sz="2000" b="1" dirty="0"/>
              <a:t>3</a:t>
            </a:r>
            <a:r>
              <a:rPr lang="en-US" sz="2000" dirty="0"/>
              <a:t> - Represents successful missions that were incorrectly predicted as failures. While a missed opportunity for recovery, this error type is preferable to FN as it doesn't result in unplanned loss.</a:t>
            </a:r>
            <a:endParaRPr lang="tr-TR" sz="2000" dirty="0"/>
          </a:p>
          <a:p>
            <a:pPr marL="342900" indent="-342900" algn="ctr">
              <a:buFontTx/>
              <a:buChar char="-"/>
            </a:pPr>
            <a:r>
              <a:rPr lang="en-US" sz="2000" b="1" dirty="0"/>
              <a:t>Conclusion:</a:t>
            </a:r>
            <a:r>
              <a:rPr lang="en-US" sz="2000" dirty="0"/>
              <a:t> The model demonstrates high precision and recall, proving its viability as a reliable tool for high-stakes flight planning</a:t>
            </a:r>
            <a:r>
              <a:rPr lang="tr-T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6374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400" b="1" dirty="0" err="1"/>
              <a:t>Conclusion</a:t>
            </a:r>
            <a:r>
              <a:rPr lang="tr-TR" sz="2400" b="1" dirty="0"/>
              <a:t> </a:t>
            </a:r>
            <a:r>
              <a:rPr lang="tr-TR" sz="2400" b="1" dirty="0" err="1"/>
              <a:t>and</a:t>
            </a:r>
            <a:r>
              <a:rPr lang="tr-TR" sz="2400" b="1" dirty="0"/>
              <a:t> </a:t>
            </a:r>
            <a:r>
              <a:rPr lang="tr-TR" sz="2400" b="1" dirty="0" err="1"/>
              <a:t>Future</a:t>
            </a:r>
            <a:r>
              <a:rPr lang="tr-TR" sz="2400" b="1" dirty="0"/>
              <a:t> </a:t>
            </a:r>
            <a:r>
              <a:rPr lang="tr-TR" sz="2400" b="1" dirty="0" err="1"/>
              <a:t>Work</a:t>
            </a:r>
            <a:endParaRPr lang="tr-TR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b="1" dirty="0"/>
              <a:t>Reusable Rockets as a Breakthrough:</a:t>
            </a:r>
            <a:br>
              <a:rPr lang="en-US" sz="2400" dirty="0"/>
            </a:br>
            <a:r>
              <a:rPr lang="en-US" sz="2400" dirty="0"/>
              <a:t>This project demonstrates how data-driven analysis can explain the success of SpaceX’s reusable rocket program, confirming that </a:t>
            </a:r>
            <a:r>
              <a:rPr lang="en-US" sz="2400" i="1" dirty="0"/>
              <a:t>launch site</a:t>
            </a:r>
            <a:r>
              <a:rPr lang="en-US" sz="2400" dirty="0"/>
              <a:t> and </a:t>
            </a:r>
            <a:r>
              <a:rPr lang="en-US" sz="2400" i="1" dirty="0"/>
              <a:t>booster version</a:t>
            </a:r>
            <a:r>
              <a:rPr lang="en-US" sz="2400" dirty="0"/>
              <a:t> are the strongest predictors of landing success.</a:t>
            </a:r>
            <a:endParaRPr lang="tr-TR" sz="2400" dirty="0"/>
          </a:p>
          <a:p>
            <a:pPr algn="ctr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b="1" dirty="0"/>
              <a:t>Continuous Improvement in Reliability:</a:t>
            </a:r>
            <a:br>
              <a:rPr lang="en-US" sz="2400" dirty="0"/>
            </a:br>
            <a:r>
              <a:rPr lang="en-US" sz="2400" dirty="0"/>
              <a:t>Historical data shows a clear upward trend in successful recoveries, reflecting SpaceX’s iterative design and operational refinement over time.</a:t>
            </a:r>
            <a:endParaRPr lang="tr-TR" sz="2400" dirty="0"/>
          </a:p>
          <a:p>
            <a:pPr algn="ctr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b="1" dirty="0"/>
              <a:t>Model Insight:</a:t>
            </a:r>
            <a:br>
              <a:rPr lang="en-US" sz="2400" dirty="0"/>
            </a:br>
            <a:r>
              <a:rPr lang="en-US" sz="2400" dirty="0"/>
              <a:t>The Decision Tree classifier achieved </a:t>
            </a:r>
            <a:r>
              <a:rPr lang="en-US" sz="2400" b="1" dirty="0"/>
              <a:t>83% accuracy</a:t>
            </a:r>
            <a:r>
              <a:rPr lang="en-US" sz="2400" dirty="0"/>
              <a:t>, offering an interpretable and reliable method for predicting future launch outcomes.</a:t>
            </a:r>
            <a:endParaRPr lang="tr-TR" sz="2400" dirty="0"/>
          </a:p>
          <a:p>
            <a:pPr algn="ctr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b="1" dirty="0"/>
              <a:t>Business and Engineering Impact:</a:t>
            </a:r>
            <a:br>
              <a:rPr lang="en-US" sz="2400" dirty="0"/>
            </a:br>
            <a:r>
              <a:rPr lang="en-US" sz="2400" dirty="0"/>
              <a:t>These insights can support mission planning, cost forecasting, and hardware upgrade decisions in the aerospace industry.</a:t>
            </a:r>
            <a:endParaRPr lang="tr-TR" sz="2400" dirty="0"/>
          </a:p>
          <a:p>
            <a:pPr algn="ctr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b="1" dirty="0"/>
              <a:t>Future Enhancements:</a:t>
            </a:r>
            <a:br>
              <a:rPr lang="en-US" sz="2400" dirty="0"/>
            </a:br>
            <a:r>
              <a:rPr lang="en-US" sz="2400" dirty="0"/>
              <a:t>Integrate additional data sources such as weather, wind speed, and mission duration to improve prediction robustness and operational insights.</a:t>
            </a:r>
            <a:endParaRPr lang="tr-TR" sz="24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9971" y="1765917"/>
            <a:ext cx="459446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400" b="1" dirty="0" err="1"/>
              <a:t>GitHub</a:t>
            </a:r>
            <a:r>
              <a:rPr lang="tr-TR" sz="2400" b="1" dirty="0"/>
              <a:t> </a:t>
            </a:r>
            <a:r>
              <a:rPr lang="tr-TR" sz="2400" b="1" dirty="0" err="1"/>
              <a:t>Repository</a:t>
            </a:r>
            <a:r>
              <a:rPr lang="tr-TR" sz="2400" b="1" dirty="0"/>
              <a:t>:</a:t>
            </a:r>
            <a:endParaRPr lang="tr-TR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https://github.com/esracinar0/ibm-data-science-capstone-spacex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tr-TR" sz="2400" b="1" dirty="0" err="1"/>
              <a:t>Jupyter</a:t>
            </a:r>
            <a:r>
              <a:rPr lang="tr-TR" sz="2400" b="1" dirty="0"/>
              <a:t> </a:t>
            </a:r>
            <a:r>
              <a:rPr lang="tr-TR" sz="2400" b="1" dirty="0" err="1"/>
              <a:t>Notebooks</a:t>
            </a:r>
            <a:r>
              <a:rPr lang="tr-TR" sz="2400" b="1" dirty="0"/>
              <a:t> </a:t>
            </a:r>
            <a:r>
              <a:rPr lang="tr-TR" sz="2400" b="1" dirty="0" err="1"/>
              <a:t>Used</a:t>
            </a:r>
            <a:r>
              <a:rPr lang="tr-TR" sz="2400" b="1" dirty="0"/>
              <a:t>:</a:t>
            </a:r>
          </a:p>
          <a:p>
            <a:pPr marL="0" indent="0">
              <a:buNone/>
            </a:pPr>
            <a:r>
              <a:rPr lang="tr-TR" sz="2400" i="1" dirty="0"/>
              <a:t>- Data Collection (API)</a:t>
            </a:r>
            <a:endParaRPr lang="tr-TR" sz="2400" dirty="0"/>
          </a:p>
          <a:p>
            <a:pPr marL="0" indent="0">
              <a:buNone/>
            </a:pPr>
            <a:r>
              <a:rPr lang="tr-TR" sz="2400" i="1" dirty="0"/>
              <a:t>- Web </a:t>
            </a:r>
            <a:r>
              <a:rPr lang="tr-TR" sz="2400" i="1" dirty="0" err="1"/>
              <a:t>Scraping</a:t>
            </a:r>
            <a:endParaRPr lang="tr-TR" sz="2400" dirty="0"/>
          </a:p>
          <a:p>
            <a:pPr marL="0" indent="0">
              <a:buNone/>
            </a:pPr>
            <a:r>
              <a:rPr lang="tr-TR" sz="2400" i="1" dirty="0"/>
              <a:t>- Data </a:t>
            </a:r>
            <a:r>
              <a:rPr lang="tr-TR" sz="2400" i="1" dirty="0" err="1"/>
              <a:t>Wrangling</a:t>
            </a:r>
            <a:endParaRPr lang="tr-TR" sz="2400" dirty="0"/>
          </a:p>
          <a:p>
            <a:pPr marL="0" indent="0">
              <a:buNone/>
            </a:pPr>
            <a:r>
              <a:rPr lang="tr-TR" sz="2400" i="1" dirty="0"/>
              <a:t>- EDA (</a:t>
            </a:r>
            <a:r>
              <a:rPr lang="tr-TR" sz="2400" i="1" dirty="0" err="1"/>
              <a:t>Visualization</a:t>
            </a:r>
            <a:r>
              <a:rPr lang="tr-TR" sz="2400" i="1" dirty="0"/>
              <a:t> &amp; SQL)</a:t>
            </a:r>
            <a:endParaRPr lang="tr-TR" sz="2400" dirty="0"/>
          </a:p>
          <a:p>
            <a:pPr marL="0" indent="0">
              <a:buNone/>
            </a:pPr>
            <a:r>
              <a:rPr lang="tr-TR" sz="2400" i="1" dirty="0"/>
              <a:t>- Interactive Dashboard (</a:t>
            </a:r>
            <a:r>
              <a:rPr lang="tr-TR" sz="2400" i="1" dirty="0" err="1"/>
              <a:t>Plotly</a:t>
            </a:r>
            <a:r>
              <a:rPr lang="tr-TR" sz="2400" i="1" dirty="0"/>
              <a:t> </a:t>
            </a:r>
            <a:r>
              <a:rPr lang="tr-TR" sz="2400" i="1" dirty="0" err="1"/>
              <a:t>Dash</a:t>
            </a:r>
            <a:r>
              <a:rPr lang="tr-TR" sz="2400" i="1" dirty="0"/>
              <a:t>)</a:t>
            </a:r>
            <a:endParaRPr lang="tr-TR" sz="2400" dirty="0"/>
          </a:p>
          <a:p>
            <a:pPr>
              <a:buFontTx/>
              <a:buChar char="-"/>
            </a:pPr>
            <a:r>
              <a:rPr lang="tr-TR" sz="2400" i="1" dirty="0"/>
              <a:t>Machine Learning </a:t>
            </a:r>
            <a:r>
              <a:rPr lang="tr-TR" sz="2400" i="1" dirty="0" err="1"/>
              <a:t>Prediction</a:t>
            </a:r>
            <a:endParaRPr lang="tr-TR" sz="2400" i="1" dirty="0"/>
          </a:p>
          <a:p>
            <a:pPr marL="0" indent="0">
              <a:buNone/>
            </a:pPr>
            <a:r>
              <a:rPr lang="tr-TR" sz="2400" b="1" dirty="0"/>
              <a:t>Libraries:</a:t>
            </a:r>
            <a:br>
              <a:rPr lang="tr-TR" sz="2400" dirty="0"/>
            </a:br>
            <a:r>
              <a:rPr lang="tr-TR" dirty="0" err="1"/>
              <a:t>Pandas</a:t>
            </a:r>
            <a:r>
              <a:rPr lang="tr-TR" sz="2400" dirty="0"/>
              <a:t>, </a:t>
            </a:r>
            <a:r>
              <a:rPr lang="tr-TR" dirty="0" err="1"/>
              <a:t>Matplotlib</a:t>
            </a:r>
            <a:r>
              <a:rPr lang="tr-TR" sz="2400" dirty="0"/>
              <a:t>, </a:t>
            </a:r>
            <a:r>
              <a:rPr lang="tr-TR" dirty="0" err="1"/>
              <a:t>Seaborn</a:t>
            </a:r>
            <a:r>
              <a:rPr lang="tr-TR" sz="2400" dirty="0"/>
              <a:t>, </a:t>
            </a:r>
            <a:r>
              <a:rPr lang="tr-TR" dirty="0" err="1"/>
              <a:t>Plotly</a:t>
            </a:r>
            <a:r>
              <a:rPr lang="tr-TR" sz="2400" dirty="0"/>
              <a:t>, </a:t>
            </a:r>
            <a:r>
              <a:rPr lang="tr-TR" dirty="0" err="1"/>
              <a:t>Folium</a:t>
            </a:r>
            <a:r>
              <a:rPr lang="tr-TR" sz="2400" dirty="0"/>
              <a:t>, </a:t>
            </a:r>
            <a:r>
              <a:rPr lang="tr-TR" dirty="0" err="1"/>
              <a:t>Scikit-learn</a:t>
            </a:r>
            <a:r>
              <a:rPr lang="tr-TR" sz="2400" dirty="0"/>
              <a:t>, </a:t>
            </a:r>
            <a:r>
              <a:rPr lang="tr-TR" dirty="0" err="1"/>
              <a:t>SQLite</a:t>
            </a:r>
            <a:endParaRPr lang="tr-TR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6FCD905-E547-FC0F-1A2E-1F06823470A6}"/>
              </a:ext>
            </a:extLst>
          </p:cNvPr>
          <p:cNvSpPr txBox="1"/>
          <p:nvPr/>
        </p:nvSpPr>
        <p:spPr>
          <a:xfrm>
            <a:off x="6027811" y="1416519"/>
            <a:ext cx="4594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DISTINCT "</a:t>
            </a:r>
            <a:r>
              <a:rPr lang="en-US" dirty="0" err="1"/>
              <a:t>Booster_Version</a:t>
            </a:r>
            <a:r>
              <a:rPr lang="en-US" dirty="0"/>
              <a:t>" FROM SPACEXTABLE WHERE "</a:t>
            </a:r>
            <a:r>
              <a:rPr lang="en-US" dirty="0" err="1"/>
              <a:t>Landing_Outcome</a:t>
            </a:r>
            <a:r>
              <a:rPr lang="en-US" dirty="0"/>
              <a:t>" = 'Success (drone ship)' AND "PAYLOAD_MASS__KG_" &gt; 4000 AND "PAYLOAD_MASS__KG_" &lt; 6000 ;</a:t>
            </a:r>
          </a:p>
          <a:p>
            <a:endParaRPr lang="tr-TR" dirty="0"/>
          </a:p>
        </p:txBody>
      </p:sp>
      <p:pic>
        <p:nvPicPr>
          <p:cNvPr id="4" name="Resim 3" descr="metin, ekran görüntüsü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DF7AAED-6A1A-48F5-09FA-C0A06098B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3040188"/>
            <a:ext cx="3116361" cy="2811972"/>
          </a:xfrm>
          <a:prstGeom prst="rect">
            <a:avLst/>
          </a:prstGeom>
        </p:spPr>
      </p:pic>
      <p:pic>
        <p:nvPicPr>
          <p:cNvPr id="8" name="Resim 7" descr="metin, ekran görüntüsü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788612C-91D4-EAA3-40B1-BC9B4DBCD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280" y="3040188"/>
            <a:ext cx="3139440" cy="1312767"/>
          </a:xfrm>
          <a:prstGeom prst="rect">
            <a:avLst/>
          </a:prstGeom>
        </p:spPr>
      </p:pic>
      <p:pic>
        <p:nvPicPr>
          <p:cNvPr id="10" name="Resim 9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DDCD55A-1274-ACAE-3302-3CAEFD151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467" y="4390908"/>
            <a:ext cx="3085626" cy="147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3599DEE-B9BC-36E5-0047-2DF8913CCEC3}"/>
              </a:ext>
            </a:extLst>
          </p:cNvPr>
          <p:cNvSpPr txBox="1"/>
          <p:nvPr/>
        </p:nvSpPr>
        <p:spPr>
          <a:xfrm>
            <a:off x="770010" y="2881844"/>
            <a:ext cx="10104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followed a comprehensive data science lifecycle:</a:t>
            </a:r>
            <a:endParaRPr lang="tr-TR" dirty="0"/>
          </a:p>
          <a:p>
            <a:endParaRPr lang="tr-TR" dirty="0"/>
          </a:p>
          <a:p>
            <a:r>
              <a:rPr lang="en-US" b="1" dirty="0"/>
              <a:t>Data Acquisition:</a:t>
            </a:r>
            <a:r>
              <a:rPr lang="en-US" dirty="0"/>
              <a:t> API Calls &amp; Web Scraping from multiple sources.</a:t>
            </a:r>
            <a:endParaRPr lang="tr-TR" dirty="0"/>
          </a:p>
          <a:p>
            <a:endParaRPr lang="tr-TR" dirty="0"/>
          </a:p>
          <a:p>
            <a:r>
              <a:rPr lang="en-US" b="1" dirty="0"/>
              <a:t>Data Preparation:</a:t>
            </a:r>
            <a:r>
              <a:rPr lang="en-US" dirty="0"/>
              <a:t> Wrangling, Cleaning, and Feature Engineering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en-US" b="1" dirty="0"/>
              <a:t>Exploratory Data Analysis (EDA):</a:t>
            </a:r>
            <a:r>
              <a:rPr lang="en-US" dirty="0"/>
              <a:t> Static Visualization (Matplotlib, Seaborn) and advanced </a:t>
            </a:r>
            <a:r>
              <a:rPr lang="en-US" b="1" dirty="0"/>
              <a:t>SQL</a:t>
            </a:r>
            <a:r>
              <a:rPr lang="en-US" dirty="0"/>
              <a:t> queries.</a:t>
            </a:r>
            <a:endParaRPr lang="tr-TR" dirty="0"/>
          </a:p>
          <a:p>
            <a:endParaRPr lang="tr-TR" dirty="0"/>
          </a:p>
          <a:p>
            <a:r>
              <a:rPr lang="en-US" b="1" dirty="0"/>
              <a:t>Interactive Analytics:</a:t>
            </a:r>
            <a:r>
              <a:rPr lang="en-US" dirty="0"/>
              <a:t> Geospatial analysis with </a:t>
            </a:r>
            <a:r>
              <a:rPr lang="en-US" b="1" dirty="0"/>
              <a:t>Folium</a:t>
            </a:r>
            <a:r>
              <a:rPr lang="en-US" dirty="0"/>
              <a:t> and dynamic exploration with </a:t>
            </a:r>
            <a:r>
              <a:rPr lang="en-US" b="1" dirty="0" err="1"/>
              <a:t>Plotly</a:t>
            </a:r>
            <a:r>
              <a:rPr lang="en-US" b="1" dirty="0"/>
              <a:t> Dash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en-US" b="1" dirty="0"/>
              <a:t>Predictive Modeling:</a:t>
            </a:r>
            <a:r>
              <a:rPr lang="en-US" dirty="0"/>
              <a:t> Training and evaluating Classification Models (Decision Tree, SVM, Logistic Regression, KNN</a:t>
            </a:r>
            <a:r>
              <a:rPr lang="tr-TR" dirty="0"/>
              <a:t>).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98829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Objective:</a:t>
            </a:r>
            <a:endParaRPr lang="tr-TR" sz="1800" b="1" dirty="0"/>
          </a:p>
          <a:p>
            <a:pPr marL="0" indent="0">
              <a:buNone/>
            </a:pPr>
            <a:r>
              <a:rPr lang="en-US" sz="1800" dirty="0"/>
              <a:t> To gather core launch parameters, including dates, launch sites, and payload details.</a:t>
            </a:r>
            <a:endParaRPr lang="tr-TR" sz="1800" dirty="0"/>
          </a:p>
          <a:p>
            <a:pPr marL="0" indent="0">
              <a:buNone/>
            </a:pPr>
            <a:endParaRPr lang="tr-TR" sz="1800" dirty="0"/>
          </a:p>
          <a:p>
            <a:pPr marL="0" indent="0">
              <a:buNone/>
            </a:pPr>
            <a:endParaRPr lang="tr-TR" sz="1800" dirty="0"/>
          </a:p>
          <a:p>
            <a:pPr marL="0" indent="0">
              <a:buNone/>
            </a:pPr>
            <a:r>
              <a:rPr lang="tr-TR" sz="1800" b="1" dirty="0" err="1"/>
              <a:t>Process</a:t>
            </a:r>
            <a:r>
              <a:rPr lang="tr-TR" sz="1800" b="1" dirty="0"/>
              <a:t>:</a:t>
            </a:r>
          </a:p>
          <a:p>
            <a:pPr>
              <a:buFontTx/>
              <a:buChar char="-"/>
            </a:pPr>
            <a:r>
              <a:rPr lang="en-US" sz="1800" dirty="0"/>
              <a:t>Leveraged the official </a:t>
            </a:r>
            <a:r>
              <a:rPr lang="en-US" sz="1800" b="1" dirty="0"/>
              <a:t>SpaceX REST API v4</a:t>
            </a:r>
            <a:r>
              <a:rPr lang="en-US" sz="1800" dirty="0"/>
              <a:t> to fetch structured data for all Falcon 9 launches.</a:t>
            </a:r>
            <a:endParaRPr lang="tr-TR" sz="1800" dirty="0"/>
          </a:p>
          <a:p>
            <a:pPr>
              <a:buFontTx/>
              <a:buChar char="-"/>
            </a:pPr>
            <a:r>
              <a:rPr lang="en-US" sz="1800" dirty="0"/>
              <a:t>Executed Python </a:t>
            </a:r>
            <a:r>
              <a:rPr lang="en-US" sz="1800" b="1" dirty="0"/>
              <a:t>HTTP GET requests</a:t>
            </a:r>
            <a:r>
              <a:rPr lang="en-US" sz="1800" dirty="0"/>
              <a:t> to the </a:t>
            </a:r>
            <a:r>
              <a:rPr lang="tr-TR" sz="1800" dirty="0"/>
              <a:t>/</a:t>
            </a:r>
            <a:r>
              <a:rPr lang="tr-TR" sz="1800" dirty="0" err="1"/>
              <a:t>launches</a:t>
            </a:r>
            <a:r>
              <a:rPr lang="en-US" sz="1800" dirty="0"/>
              <a:t> endpoint.</a:t>
            </a:r>
            <a:endParaRPr lang="tr-TR" sz="1800" dirty="0"/>
          </a:p>
          <a:p>
            <a:pPr>
              <a:buFontTx/>
              <a:buChar char="-"/>
            </a:pPr>
            <a:r>
              <a:rPr lang="en-US" sz="1800" dirty="0"/>
              <a:t>Utilized Python scripts to parse nested JSON objects and extract critical features such as</a:t>
            </a:r>
            <a:r>
              <a:rPr lang="tr-TR" sz="1800" dirty="0"/>
              <a:t> </a:t>
            </a:r>
            <a:r>
              <a:rPr lang="tr-TR" sz="1800" b="1" dirty="0" err="1"/>
              <a:t>Launch</a:t>
            </a:r>
            <a:r>
              <a:rPr lang="tr-TR" sz="1800" b="1" dirty="0"/>
              <a:t> Site </a:t>
            </a:r>
            <a:r>
              <a:rPr lang="tr-TR" sz="1800" b="1" dirty="0" err="1"/>
              <a:t>Coordinates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b="1" dirty="0" err="1"/>
              <a:t>Payload</a:t>
            </a:r>
            <a:r>
              <a:rPr lang="tr-TR" sz="1800" b="1" dirty="0"/>
              <a:t> </a:t>
            </a:r>
            <a:r>
              <a:rPr lang="tr-TR" sz="1800" b="1" dirty="0" err="1"/>
              <a:t>Mass</a:t>
            </a:r>
            <a:r>
              <a:rPr lang="tr-TR" sz="1800" b="1" dirty="0"/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2462" y="1799648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 sz="1800" b="1" dirty="0"/>
          </a:p>
          <a:p>
            <a:pPr marL="0" indent="0">
              <a:buNone/>
            </a:pPr>
            <a:endParaRPr lang="tr-TR" sz="1800" b="1" dirty="0"/>
          </a:p>
          <a:p>
            <a:pPr marL="0" indent="0">
              <a:buNone/>
            </a:pPr>
            <a:endParaRPr lang="tr-TR" sz="1800" b="1" dirty="0"/>
          </a:p>
          <a:p>
            <a:pPr marL="0" indent="0">
              <a:buNone/>
            </a:pPr>
            <a:endParaRPr lang="tr-TR" sz="1800" b="1" dirty="0"/>
          </a:p>
          <a:p>
            <a:pPr marL="0" indent="0">
              <a:buNone/>
            </a:pPr>
            <a:r>
              <a:rPr lang="tr-TR" sz="1800" b="1" dirty="0" err="1"/>
              <a:t>GitHub</a:t>
            </a:r>
            <a:r>
              <a:rPr lang="tr-TR" sz="1800" b="1" dirty="0"/>
              <a:t> </a:t>
            </a:r>
            <a:r>
              <a:rPr lang="tr-TR" sz="1800" b="1" dirty="0" err="1"/>
              <a:t>URLhttps</a:t>
            </a:r>
            <a:r>
              <a:rPr lang="tr-TR" sz="1800" b="1" dirty="0"/>
              <a:t>:</a:t>
            </a:r>
          </a:p>
          <a:p>
            <a:pPr marL="0" indent="0">
              <a:buNone/>
            </a:pPr>
            <a:r>
              <a:rPr lang="tr-TR" sz="1800" b="1" dirty="0"/>
              <a:t> </a:t>
            </a:r>
            <a:r>
              <a:rPr lang="tr-TR" sz="1800" dirty="0">
                <a:hlinkClick r:id="rId3"/>
              </a:rPr>
              <a:t>https://github.com/esracinar0/ibm-data-science-capstone-spacex/blob/main/jupyter-labs-spacex-data-collection-api.ipynb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52462" y="51223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yagram 1">
            <a:extLst>
              <a:ext uri="{FF2B5EF4-FFF2-40B4-BE49-F238E27FC236}">
                <a16:creationId xmlns:a16="http://schemas.microsoft.com/office/drawing/2014/main" id="{ECD368D1-A342-BC5C-A2A7-1F09D2C48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154969"/>
              </p:ext>
            </p:extLst>
          </p:nvPr>
        </p:nvGraphicFramePr>
        <p:xfrm>
          <a:off x="4994562" y="1615440"/>
          <a:ext cx="6023958" cy="4811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5621" y="1563688"/>
            <a:ext cx="3961619" cy="37245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400" dirty="0" err="1"/>
              <a:t>Key</a:t>
            </a:r>
            <a:r>
              <a:rPr lang="tr-TR" sz="2400" dirty="0"/>
              <a:t> </a:t>
            </a:r>
            <a:r>
              <a:rPr lang="tr-TR" sz="2400" dirty="0" err="1"/>
              <a:t>Phrases</a:t>
            </a:r>
            <a:r>
              <a:rPr lang="tr-TR" sz="24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1600" dirty="0"/>
              <a:t>- </a:t>
            </a:r>
            <a:r>
              <a:rPr lang="en-US" sz="1600" dirty="0"/>
              <a:t>Scraped Wikipedia's Falcon 9 launch list HTML tables to extract structured data.</a:t>
            </a:r>
            <a:endParaRPr lang="tr-TR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1600" dirty="0"/>
              <a:t>- </a:t>
            </a:r>
            <a:r>
              <a:rPr lang="en-US" sz="1600" dirty="0"/>
              <a:t>Utilized requests and </a:t>
            </a:r>
            <a:r>
              <a:rPr lang="en-US" sz="1600" dirty="0" err="1"/>
              <a:t>BeautifulSoup</a:t>
            </a:r>
            <a:r>
              <a:rPr lang="en-US" sz="1600" dirty="0"/>
              <a:t> libraries for HTML parsing.</a:t>
            </a:r>
            <a:endParaRPr lang="tr-TR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1600" dirty="0"/>
              <a:t>- </a:t>
            </a:r>
            <a:r>
              <a:rPr lang="en-US" sz="1600" dirty="0"/>
              <a:t>Specifically targeted details like </a:t>
            </a:r>
            <a:r>
              <a:rPr lang="tr-TR" sz="1600" dirty="0"/>
              <a:t> Booster </a:t>
            </a:r>
            <a:r>
              <a:rPr lang="tr-TR" sz="1600" dirty="0" err="1"/>
              <a:t>Version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Landing</a:t>
            </a:r>
            <a:r>
              <a:rPr lang="tr-TR" sz="1600" dirty="0"/>
              <a:t> </a:t>
            </a:r>
            <a:r>
              <a:rPr lang="tr-TR" sz="1600" dirty="0" err="1"/>
              <a:t>Status</a:t>
            </a:r>
            <a:r>
              <a:rPr lang="en-US" dirty="0"/>
              <a:t> </a:t>
            </a:r>
            <a:r>
              <a:rPr lang="en-US" sz="1600" dirty="0"/>
              <a:t> that were complex or missing in the API dump</a:t>
            </a:r>
            <a:r>
              <a:rPr lang="tr-TR" sz="16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Used helper functions to clean column names and process raw text fields</a:t>
            </a:r>
            <a:endParaRPr lang="tr-TR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1600" b="1" dirty="0" err="1"/>
              <a:t>GitHub</a:t>
            </a:r>
            <a:r>
              <a:rPr lang="tr-TR" sz="1600" b="1" dirty="0"/>
              <a:t> </a:t>
            </a:r>
            <a:r>
              <a:rPr lang="tr-TR" sz="1600" b="1" dirty="0" err="1"/>
              <a:t>URLhttps</a:t>
            </a:r>
            <a:r>
              <a:rPr lang="tr-TR" sz="1600" b="1" dirty="0"/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https://github.com/esracinar0/ibm-data-science-capstone-spacex/blob/main/jupyter-labs-webscraping.ipynb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98A540D0-4CDC-D3D2-9A6B-697C18C37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435627"/>
              </p:ext>
            </p:extLst>
          </p:nvPr>
        </p:nvGraphicFramePr>
        <p:xfrm>
          <a:off x="5312272" y="1584960"/>
          <a:ext cx="5736727" cy="5013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</TotalTime>
  <Words>4339</Words>
  <Application>Microsoft Office PowerPoint</Application>
  <PresentationFormat>Geniş ekran</PresentationFormat>
  <Paragraphs>331</Paragraphs>
  <Slides>47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esra0</cp:lastModifiedBy>
  <cp:revision>204</cp:revision>
  <dcterms:created xsi:type="dcterms:W3CDTF">2021-04-29T18:58:34Z</dcterms:created>
  <dcterms:modified xsi:type="dcterms:W3CDTF">2025-11-02T19:29:00Z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